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1041" r:id="rId2"/>
    <p:sldId id="1043" r:id="rId3"/>
    <p:sldId id="1149" r:id="rId4"/>
    <p:sldId id="1187" r:id="rId5"/>
    <p:sldId id="1183" r:id="rId6"/>
    <p:sldId id="1188" r:id="rId7"/>
    <p:sldId id="1189" r:id="rId8"/>
    <p:sldId id="1184" r:id="rId9"/>
    <p:sldId id="1185" r:id="rId10"/>
    <p:sldId id="1186" r:id="rId11"/>
    <p:sldId id="1174" r:id="rId12"/>
    <p:sldId id="1179" r:id="rId13"/>
    <p:sldId id="1180" r:id="rId14"/>
    <p:sldId id="1181" r:id="rId15"/>
    <p:sldId id="1178" r:id="rId16"/>
    <p:sldId id="1154" r:id="rId1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Kibeom Lee" initials="W사" lastIdx="31" clrIdx="0">
    <p:extLst>
      <p:ext uri="{19B8F6BF-5375-455C-9EA6-DF929625EA0E}">
        <p15:presenceInfo xmlns:p15="http://schemas.microsoft.com/office/powerpoint/2012/main" userId="Kibeom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8BF"/>
    <a:srgbClr val="FFFFFF"/>
    <a:srgbClr val="F4EFF8"/>
    <a:srgbClr val="FF9999"/>
    <a:srgbClr val="D3A9D3"/>
    <a:srgbClr val="00CCBC"/>
    <a:srgbClr val="A3ADC5"/>
    <a:srgbClr val="6A6C81"/>
    <a:srgbClr val="A6A6A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3" autoAdjust="0"/>
    <p:restoredTop sz="91811" autoAdjust="0"/>
  </p:normalViewPr>
  <p:slideViewPr>
    <p:cSldViewPr>
      <p:cViewPr>
        <p:scale>
          <a:sx n="100" d="100"/>
          <a:sy n="100" d="100"/>
        </p:scale>
        <p:origin x="2262" y="9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18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/>
          <a:lstStyle>
            <a:lvl1pPr algn="r">
              <a:defRPr sz="1300"/>
            </a:lvl1pPr>
          </a:lstStyle>
          <a:p>
            <a:fld id="{70445267-37A8-409C-A7A2-B6FC267663C9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3525" cy="3719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6" tIns="47774" rIns="95546" bIns="477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5546" tIns="47774" rIns="95546" bIns="477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5546" tIns="47774" rIns="95546" bIns="47774" rtlCol="0" anchor="b"/>
          <a:lstStyle>
            <a:lvl1pPr algn="r">
              <a:defRPr sz="1300"/>
            </a:lvl1pPr>
          </a:lstStyle>
          <a:p>
            <a:fld id="{9D959DF9-F276-435B-9417-BAAD35059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2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8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0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65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6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2" name="직사각형 17">
            <a:extLst>
              <a:ext uri="{FF2B5EF4-FFF2-40B4-BE49-F238E27FC236}">
                <a16:creationId xmlns:a16="http://schemas.microsoft.com/office/drawing/2014/main" id="{EDF779D7-EF37-4589-BF47-0B1C1A26E12E}"/>
              </a:ext>
            </a:extLst>
          </p:cNvPr>
          <p:cNvSpPr/>
          <p:nvPr userDrawn="1"/>
        </p:nvSpPr>
        <p:spPr>
          <a:xfrm>
            <a:off x="1" y="-184161"/>
            <a:ext cx="12223044" cy="5894818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20" name="Copyright ⓒ MORAI Inc. 2018 All rights reserved">
            <a:extLst>
              <a:ext uri="{FF2B5EF4-FFF2-40B4-BE49-F238E27FC236}">
                <a16:creationId xmlns:a16="http://schemas.microsoft.com/office/drawing/2014/main" id="{4409D4DB-86DB-F647-883A-1515659E7502}"/>
              </a:ext>
            </a:extLst>
          </p:cNvPr>
          <p:cNvSpPr txBox="1"/>
          <p:nvPr userDrawn="1"/>
        </p:nvSpPr>
        <p:spPr>
          <a:xfrm>
            <a:off x="425401" y="6590979"/>
            <a:ext cx="1942840" cy="1077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defRPr sz="1200" b="0"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Copyright ⓒ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 AMSL.</a:t>
            </a:r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All rights reserved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sz="7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370028" y="6073084"/>
            <a:ext cx="2801540" cy="543564"/>
            <a:chOff x="370028" y="6222722"/>
            <a:chExt cx="2030296" cy="3939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B7D457F-C2E2-5569-BA7D-B2FDFF135C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26" r="2137" b="4982"/>
            <a:stretch/>
          </p:blipFill>
          <p:spPr>
            <a:xfrm>
              <a:off x="1430837" y="6256582"/>
              <a:ext cx="969487" cy="30478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098E7C-35DD-2F14-9E34-20827539AD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28" y="6222722"/>
              <a:ext cx="1051093" cy="39392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BB897E2-78C1-7AA4-E970-1C8965FC3A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766" y="4381440"/>
            <a:ext cx="14697239" cy="26320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4F44D4-5773-7512-B458-68C9AC92D26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645441"/>
            <a:ext cx="6637715" cy="40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0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990600"/>
            <a:ext cx="11684000" cy="5410200"/>
          </a:xfrm>
        </p:spPr>
        <p:txBody>
          <a:bodyPr>
            <a:normAutofit/>
          </a:bodyPr>
          <a:lstStyle>
            <a:lvl1pPr marL="468630" indent="-400050">
              <a:buFont typeface="+mj-lt"/>
              <a:buAutoNum type="romanUcPeriod"/>
              <a:defRPr sz="1800"/>
            </a:lvl1pPr>
            <a:lvl2pPr marL="640080" indent="-274320">
              <a:buFont typeface="Arial" panose="020B0604020202020204" pitchFamily="34" charset="0"/>
              <a:buChar char="•"/>
              <a:defRPr sz="1600"/>
            </a:lvl2pPr>
            <a:lvl3pPr marL="914400" indent="-228600">
              <a:buFont typeface="Wingdings" panose="05000000000000000000" pitchFamily="2" charset="2"/>
              <a:buChar char="ü"/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12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07FB834F-C0B3-4712-9DB9-F90B3630E0F5}"/>
              </a:ext>
            </a:extLst>
          </p:cNvPr>
          <p:cNvSpPr txBox="1">
            <a:spLocks/>
          </p:cNvSpPr>
          <p:nvPr userDrawn="1"/>
        </p:nvSpPr>
        <p:spPr>
          <a:xfrm>
            <a:off x="914400" y="688038"/>
            <a:ext cx="9956800" cy="52387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>
                <a:solidFill>
                  <a:schemeClr val="bg1"/>
                </a:solidFill>
                <a:latin typeface="+mn-lt"/>
              </a:rPr>
              <a:t>Future Mobility</a:t>
            </a:r>
            <a:endParaRPr lang="ko-KR" alt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D7C32-87A5-49B4-9D5A-D113580FD07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5F5FA0-6387-AE68-FACB-E63877A0D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56" y="6211780"/>
            <a:ext cx="4418416" cy="480002"/>
          </a:xfrm>
          <a:prstGeom prst="rect">
            <a:avLst/>
          </a:prstGeom>
        </p:spPr>
      </p:pic>
      <p:pic>
        <p:nvPicPr>
          <p:cNvPr id="11" name="그림 10" descr="자동차이(가) 표시된 사진&#10;&#10;자동 생성된 설명">
            <a:extLst>
              <a:ext uri="{FF2B5EF4-FFF2-40B4-BE49-F238E27FC236}">
                <a16:creationId xmlns:a16="http://schemas.microsoft.com/office/drawing/2014/main" id="{BF8A12F8-6E88-CAB3-D3FF-8D174F584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01" y="4268798"/>
            <a:ext cx="3147503" cy="24229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274320">
              <a:buFont typeface="Wingdings" panose="05000000000000000000" pitchFamily="2" charset="2"/>
              <a:buChar char="l"/>
              <a:defRPr sz="1800"/>
            </a:lvl1pPr>
            <a:lvl2pPr marL="640080" indent="-274320">
              <a:buSzPct val="120000"/>
              <a:buFont typeface="Calibri" panose="020F0502020204030204" pitchFamily="34" charset="0"/>
              <a:buChar char="­"/>
              <a:defRPr sz="1600"/>
            </a:lvl2pPr>
            <a:lvl3pPr marL="914400" indent="-228600">
              <a:buSzPct val="120000"/>
              <a:buFont typeface="Wingdings" panose="05000000000000000000" pitchFamily="2" charset="2"/>
              <a:buChar char="§"/>
              <a:defRPr sz="1400"/>
            </a:lvl3pPr>
            <a:lvl4pPr marL="1124712" indent="-228600">
              <a:buSzPct val="120000"/>
              <a:buFont typeface="Arial" panose="020B0604020202020204" pitchFamily="34" charset="0"/>
              <a:buChar char="•"/>
              <a:defRPr sz="1200"/>
            </a:lvl4pPr>
            <a:lvl5pPr marL="1325880" indent="-228600">
              <a:buSzPct val="50000"/>
              <a:buFont typeface="Wingdings" panose="05000000000000000000" pitchFamily="2" charset="2"/>
              <a:buChar char="u"/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3011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7">
            <a:extLst>
              <a:ext uri="{FF2B5EF4-FFF2-40B4-BE49-F238E27FC236}">
                <a16:creationId xmlns:a16="http://schemas.microsoft.com/office/drawing/2014/main" id="{1953C2B2-36BB-41C0-A1FC-9E83E2F3069B}"/>
              </a:ext>
            </a:extLst>
          </p:cNvPr>
          <p:cNvSpPr/>
          <p:nvPr userDrawn="1"/>
        </p:nvSpPr>
        <p:spPr>
          <a:xfrm>
            <a:off x="1" y="-129040"/>
            <a:ext cx="12223044" cy="6987040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FC79C0-0B1B-4928-A7A8-238EB771B1DC}"/>
              </a:ext>
            </a:extLst>
          </p:cNvPr>
          <p:cNvSpPr/>
          <p:nvPr userDrawn="1"/>
        </p:nvSpPr>
        <p:spPr>
          <a:xfrm>
            <a:off x="555976" y="536755"/>
            <a:ext cx="11229624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b="1" dirty="0">
                <a:ln w="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Your Safe and Convenient Autonomous Mobility Life!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A72F0-E870-42D7-BECB-FD5475B0C5F6}"/>
              </a:ext>
            </a:extLst>
          </p:cNvPr>
          <p:cNvSpPr/>
          <p:nvPr userDrawn="1"/>
        </p:nvSpPr>
        <p:spPr>
          <a:xfrm>
            <a:off x="673630" y="1983466"/>
            <a:ext cx="3576637" cy="4350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rgbClr val="00CCB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questions?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9341A2-8AB9-426C-84B9-519F454DFAFF}"/>
              </a:ext>
            </a:extLst>
          </p:cNvPr>
          <p:cNvCxnSpPr>
            <a:cxnSpLocks/>
          </p:cNvCxnSpPr>
          <p:nvPr userDrawn="1"/>
        </p:nvCxnSpPr>
        <p:spPr>
          <a:xfrm>
            <a:off x="710304" y="1371600"/>
            <a:ext cx="7417697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9CBE29-4571-4AE6-A118-25E621BC5B4A}"/>
              </a:ext>
            </a:extLst>
          </p:cNvPr>
          <p:cNvSpPr/>
          <p:nvPr userDrawn="1"/>
        </p:nvSpPr>
        <p:spPr>
          <a:xfrm>
            <a:off x="673629" y="2723976"/>
            <a:ext cx="2319546" cy="4916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junseokshim@gachon.ac.kr</a:t>
            </a:r>
          </a:p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amsl.gachon.ac.kr</a:t>
            </a:r>
          </a:p>
        </p:txBody>
      </p:sp>
      <p:pic>
        <p:nvPicPr>
          <p:cNvPr id="9" name="그림 8" descr="자동차, 지붕이(가) 표시된 사진&#10;&#10;자동 생성된 설명">
            <a:extLst>
              <a:ext uri="{FF2B5EF4-FFF2-40B4-BE49-F238E27FC236}">
                <a16:creationId xmlns:a16="http://schemas.microsoft.com/office/drawing/2014/main" id="{793797EE-DE09-BC19-F0ED-B511477C1B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26190"/>
            <a:ext cx="6212825" cy="37080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8E03BB0-EF09-4F0D-927B-B0D763C0F573}"/>
              </a:ext>
            </a:extLst>
          </p:cNvPr>
          <p:cNvSpPr/>
          <p:nvPr userDrawn="1"/>
        </p:nvSpPr>
        <p:spPr>
          <a:xfrm rot="10800000">
            <a:off x="0" y="-1"/>
            <a:ext cx="12192000" cy="532002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45571"/>
            <a:ext cx="11684000" cy="4267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55320"/>
            <a:ext cx="11684000" cy="57454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39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0CE7E0-1FA1-4E34-BAA6-EF967A4A0994}"/>
              </a:ext>
            </a:extLst>
          </p:cNvPr>
          <p:cNvSpPr/>
          <p:nvPr userDrawn="1"/>
        </p:nvSpPr>
        <p:spPr>
          <a:xfrm rot="10800000">
            <a:off x="0" y="6758940"/>
            <a:ext cx="12192000" cy="99060"/>
          </a:xfrm>
          <a:prstGeom prst="rect">
            <a:avLst/>
          </a:prstGeom>
          <a:gradFill flip="none" rotWithShape="1">
            <a:gsLst>
              <a:gs pos="63000">
                <a:srgbClr val="016A8F"/>
              </a:gs>
              <a:gs pos="100000">
                <a:srgbClr val="02005E"/>
              </a:gs>
              <a:gs pos="0">
                <a:srgbClr val="00CC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218" y="-181956"/>
            <a:ext cx="2485987" cy="896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F4669A-97C8-42A3-9FD4-81DC851CD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r="2137" b="4982"/>
          <a:stretch/>
        </p:blipFill>
        <p:spPr>
          <a:xfrm>
            <a:off x="75529" y="6311633"/>
            <a:ext cx="1271587" cy="399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63" r:id="rId3"/>
    <p:sldLayoutId id="2147483662" r:id="rId4"/>
    <p:sldLayoutId id="2147483677" r:id="rId5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rgbClr val="00CCBC"/>
          </a:solidFill>
          <a:latin typeface="Calibri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ts val="600"/>
        </a:spcBef>
        <a:spcAft>
          <a:spcPts val="600"/>
        </a:spcAft>
        <a:buClr>
          <a:srgbClr val="00CCBC"/>
        </a:buClr>
        <a:buSzPct val="100000"/>
        <a:buFont typeface="Wingdings" panose="05000000000000000000" pitchFamily="2" charset="2"/>
        <a:buChar char="l"/>
        <a:defRPr sz="18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alibri" pitchFamily="34" charset="0"/>
        <a:buChar char="‒"/>
        <a:defRPr sz="16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Ø"/>
        <a:defRPr sz="14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q"/>
        <a:defRPr sz="12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ourier New" pitchFamily="49" charset="0"/>
        <a:buChar char="o"/>
        <a:defRPr sz="1100" b="1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indawi.com/journals/js/2022/4879490/" TargetMode="External"/><Relationship Id="rId3" Type="http://schemas.openxmlformats.org/officeDocument/2006/relationships/hyperlink" Target="http://journal.ksae.org/_PR/view/?aidx=36255&amp;bidx=3255" TargetMode="External"/><Relationship Id="rId7" Type="http://schemas.openxmlformats.org/officeDocument/2006/relationships/hyperlink" Target="https://www.mdpi.com/2076-3417/13/10/5871" TargetMode="External"/><Relationship Id="rId2" Type="http://schemas.openxmlformats.org/officeDocument/2006/relationships/hyperlink" Target="https://hh.diva-portal.org/smash/get/diva2:1721125/FULLTEXT01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iss.kstudy.com/Detail/Ar?key=3860580" TargetMode="External"/><Relationship Id="rId5" Type="http://schemas.openxmlformats.org/officeDocument/2006/relationships/hyperlink" Target="https://www.dbpia.co.kr/Journal/articleDetail?nodeId=NODE11044626" TargetMode="External"/><Relationship Id="rId10" Type="http://schemas.openxmlformats.org/officeDocument/2006/relationships/hyperlink" Target="https://ieeexplore.ieee.org/abstract/document/8632888" TargetMode="External"/><Relationship Id="rId4" Type="http://schemas.openxmlformats.org/officeDocument/2006/relationships/hyperlink" Target="https://www.kais99.org/jkais/journal/Vol20No06/vol20no06p12.pdf" TargetMode="External"/><Relationship Id="rId9" Type="http://schemas.openxmlformats.org/officeDocument/2006/relationships/hyperlink" Target="https://ieeexplore.ieee.org/abstract/document/962834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8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42" Type="http://schemas.openxmlformats.org/officeDocument/2006/relationships/image" Target="../media/image61.png"/><Relationship Id="rId47" Type="http://schemas.openxmlformats.org/officeDocument/2006/relationships/image" Target="../media/image6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45" Type="http://schemas.openxmlformats.org/officeDocument/2006/relationships/image" Target="../media/image6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4" Type="http://schemas.openxmlformats.org/officeDocument/2006/relationships/image" Target="../media/image6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17.gif"/><Relationship Id="rId43" Type="http://schemas.openxmlformats.org/officeDocument/2006/relationships/image" Target="../media/image62.png"/><Relationship Id="rId48" Type="http://schemas.openxmlformats.org/officeDocument/2006/relationships/image" Target="../media/image67.png"/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7.png"/><Relationship Id="rId46" Type="http://schemas.openxmlformats.org/officeDocument/2006/relationships/image" Target="../media/image65.png"/><Relationship Id="rId20" Type="http://schemas.openxmlformats.org/officeDocument/2006/relationships/image" Target="../media/image40.png"/><Relationship Id="rId41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76684" y="1384295"/>
            <a:ext cx="10905715" cy="532966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Progress Report : Deep Learning based Vehicle Dynamics Modeling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883362-19A0-45D6-AC58-A10AFD130DD6}"/>
              </a:ext>
            </a:extLst>
          </p:cNvPr>
          <p:cNvCxnSpPr>
            <a:cxnSpLocks/>
          </p:cNvCxnSpPr>
          <p:nvPr/>
        </p:nvCxnSpPr>
        <p:spPr>
          <a:xfrm>
            <a:off x="685800" y="2017157"/>
            <a:ext cx="5563273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8BA1FA-ADDA-602A-8AF8-79E1C7C9E0F1}"/>
              </a:ext>
            </a:extLst>
          </p:cNvPr>
          <p:cNvGrpSpPr/>
          <p:nvPr/>
        </p:nvGrpSpPr>
        <p:grpSpPr>
          <a:xfrm>
            <a:off x="677635" y="2897024"/>
            <a:ext cx="4884964" cy="1626172"/>
            <a:chOff x="505222" y="1916758"/>
            <a:chExt cx="3384551" cy="16261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31C422-2605-5D80-EA93-43C61DCCB15A}"/>
                </a:ext>
              </a:extLst>
            </p:cNvPr>
            <p:cNvSpPr/>
            <p:nvPr/>
          </p:nvSpPr>
          <p:spPr>
            <a:xfrm>
              <a:off x="505223" y="2255573"/>
              <a:ext cx="3226165" cy="42941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4000"/>
                </a:lnSpc>
              </a:pPr>
              <a:endPara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A532CD-98F6-4F28-5D19-8D6AC358C570}"/>
                </a:ext>
              </a:extLst>
            </p:cNvPr>
            <p:cNvSpPr/>
            <p:nvPr/>
          </p:nvSpPr>
          <p:spPr>
            <a:xfrm>
              <a:off x="505222" y="2767333"/>
              <a:ext cx="3384551" cy="7755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Autonomous Mobility Systems Lab.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Department of Mechanical Engineering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 err="1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Gachon</a:t>
              </a: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University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C62E21-693C-2E24-7336-DAA50D4AA306}"/>
                </a:ext>
              </a:extLst>
            </p:cNvPr>
            <p:cNvSpPr/>
            <p:nvPr/>
          </p:nvSpPr>
          <p:spPr>
            <a:xfrm>
              <a:off x="505222" y="1916758"/>
              <a:ext cx="2682478" cy="43505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4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May 21, 2024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33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9E552B-521F-A382-FA32-8BD6A0070525}"/>
              </a:ext>
            </a:extLst>
          </p:cNvPr>
          <p:cNvGrpSpPr/>
          <p:nvPr/>
        </p:nvGrpSpPr>
        <p:grpSpPr>
          <a:xfrm>
            <a:off x="6362700" y="3080034"/>
            <a:ext cx="329916" cy="329916"/>
            <a:chOff x="8748396" y="656203"/>
            <a:chExt cx="383845" cy="38384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F2B214E-AB21-1B0D-C126-46EF01BD1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D4F602-18CA-5793-932E-936F976BE4F8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14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" name="모서리가 둥근 직사각형 33">
            <a:extLst>
              <a:ext uri="{FF2B5EF4-FFF2-40B4-BE49-F238E27FC236}">
                <a16:creationId xmlns:a16="http://schemas.microsoft.com/office/drawing/2014/main" id="{11D0CF59-F9A1-09C9-A208-AD7DD010D4F6}"/>
              </a:ext>
            </a:extLst>
          </p:cNvPr>
          <p:cNvSpPr/>
          <p:nvPr/>
        </p:nvSpPr>
        <p:spPr>
          <a:xfrm>
            <a:off x="344914" y="1294596"/>
            <a:ext cx="5105400" cy="4908084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3C42E84E-1B32-2E01-6CAE-CA3BB972CC1E}"/>
              </a:ext>
            </a:extLst>
          </p:cNvPr>
          <p:cNvSpPr/>
          <p:nvPr/>
        </p:nvSpPr>
        <p:spPr>
          <a:xfrm>
            <a:off x="344915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Single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BF6C82-5C9F-210F-3EDD-16A910CEA7D4}"/>
              </a:ext>
            </a:extLst>
          </p:cNvPr>
          <p:cNvSpPr txBox="1"/>
          <p:nvPr/>
        </p:nvSpPr>
        <p:spPr>
          <a:xfrm>
            <a:off x="381000" y="4545811"/>
            <a:ext cx="5069314" cy="57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1</a:t>
            </a:r>
            <a:r>
              <a:rPr lang="ko-KR" altLang="en-US" sz="1100" dirty="0"/>
              <a:t>대의 자율주행 차량을 </a:t>
            </a:r>
            <a:r>
              <a:rPr lang="en-US" altLang="ko-KR" sz="1100" dirty="0"/>
              <a:t>1</a:t>
            </a:r>
            <a:r>
              <a:rPr lang="ko-KR" altLang="en-US" sz="1100" dirty="0"/>
              <a:t>대의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담당하여 차량을 원격 제어함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차량에 장착된 각종 센서의 </a:t>
            </a:r>
            <a:r>
              <a:rPr lang="en-US" altLang="ko-KR" sz="1100" dirty="0"/>
              <a:t>raw data (</a:t>
            </a:r>
            <a:r>
              <a:rPr lang="ko-KR" altLang="en-US" sz="1100" dirty="0"/>
              <a:t>주로 영상 정보</a:t>
            </a:r>
            <a:r>
              <a:rPr lang="en-US" altLang="ko-KR" sz="1100" dirty="0"/>
              <a:t>)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/>
              <a:t>활용한 원격 제어</a:t>
            </a:r>
            <a:endParaRPr lang="en-US" altLang="ko-KR" sz="1100" dirty="0"/>
          </a:p>
        </p:txBody>
      </p:sp>
      <p:pic>
        <p:nvPicPr>
          <p:cNvPr id="1026" name="Picture 2" descr="This is what it's like to control an autonomous car from miles away |  Mashable">
            <a:extLst>
              <a:ext uri="{FF2B5EF4-FFF2-40B4-BE49-F238E27FC236}">
                <a16:creationId xmlns:a16="http://schemas.microsoft.com/office/drawing/2014/main" id="{F6D701BB-51F0-D005-8881-09504EDD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7" y="1704467"/>
            <a:ext cx="4880827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3">
            <a:extLst>
              <a:ext uri="{FF2B5EF4-FFF2-40B4-BE49-F238E27FC236}">
                <a16:creationId xmlns:a16="http://schemas.microsoft.com/office/drawing/2014/main" id="{49FFC332-1738-B486-ABBB-2C6032C90DDD}"/>
              </a:ext>
            </a:extLst>
          </p:cNvPr>
          <p:cNvSpPr/>
          <p:nvPr/>
        </p:nvSpPr>
        <p:spPr>
          <a:xfrm>
            <a:off x="6680200" y="1294596"/>
            <a:ext cx="5105400" cy="5239048"/>
          </a:xfrm>
          <a:prstGeom prst="roundRect">
            <a:avLst>
              <a:gd name="adj" fmla="val 3241"/>
            </a:avLst>
          </a:prstGeom>
          <a:solidFill>
            <a:schemeClr val="bg1"/>
          </a:solidFill>
          <a:ln w="19050" cap="flat" cmpd="sng" algn="ctr">
            <a:solidFill>
              <a:srgbClr val="4472C4">
                <a:lumMod val="50000"/>
              </a:srgbClr>
            </a:solidFill>
            <a:prstDash val="solid"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sym typeface="Arial"/>
            </a:endParaRP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9ADC32BC-A69A-94CF-5BC8-B817EEDAFD7E}"/>
              </a:ext>
            </a:extLst>
          </p:cNvPr>
          <p:cNvSpPr/>
          <p:nvPr/>
        </p:nvSpPr>
        <p:spPr>
          <a:xfrm>
            <a:off x="6680201" y="1294597"/>
            <a:ext cx="5105400" cy="294954"/>
          </a:xfrm>
          <a:prstGeom prst="round2SameRect">
            <a:avLst>
              <a:gd name="adj1" fmla="val 34655"/>
              <a:gd name="adj2" fmla="val 0"/>
            </a:avLst>
          </a:prstGeom>
          <a:solidFill>
            <a:srgbClr val="4472C4">
              <a:lumMod val="50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</a:rPr>
              <a:t>Multi vehicle remote operation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2C9119-4409-46C2-C462-362C3B71F236}"/>
              </a:ext>
            </a:extLst>
          </p:cNvPr>
          <p:cNvSpPr txBox="1"/>
          <p:nvPr/>
        </p:nvSpPr>
        <p:spPr>
          <a:xfrm>
            <a:off x="6716286" y="4545811"/>
            <a:ext cx="5069314" cy="82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다수의 자율주행 차량을 동시다발적으로 모니터링 할 수 있음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한 명의 </a:t>
            </a:r>
            <a:r>
              <a:rPr lang="en-US" altLang="ko-KR" sz="1100" dirty="0"/>
              <a:t>operator</a:t>
            </a:r>
            <a:r>
              <a:rPr lang="ko-KR" altLang="en-US" sz="1100" dirty="0"/>
              <a:t>가 다수의 차량을 </a:t>
            </a:r>
            <a:r>
              <a:rPr lang="ko-KR" altLang="en-US" sz="1100" dirty="0" err="1"/>
              <a:t>매니징</a:t>
            </a:r>
            <a:r>
              <a:rPr lang="ko-KR" altLang="en-US" sz="1100" dirty="0"/>
              <a:t> 할 수 있으며 이를 통해 인건비 감소 효과 기대</a:t>
            </a:r>
            <a:endParaRPr lang="en-US" altLang="ko-KR" sz="1100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A1DE198-C7EC-45C1-3728-A0B090E2C383}"/>
              </a:ext>
            </a:extLst>
          </p:cNvPr>
          <p:cNvSpPr/>
          <p:nvPr/>
        </p:nvSpPr>
        <p:spPr>
          <a:xfrm>
            <a:off x="5831961" y="3413029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4644B2F-DA27-50A0-11F8-E2D3416B37D8}"/>
              </a:ext>
            </a:extLst>
          </p:cNvPr>
          <p:cNvSpPr/>
          <p:nvPr/>
        </p:nvSpPr>
        <p:spPr>
          <a:xfrm>
            <a:off x="454648" y="5389491"/>
            <a:ext cx="2288551" cy="510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한대의 데이터만 수신하면 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chemeClr val="tx1"/>
                </a:solidFill>
              </a:rPr>
              <a:t>Delay</a:t>
            </a:r>
            <a:r>
              <a:rPr lang="ko-KR" altLang="en-US" sz="900" dirty="0">
                <a:solidFill>
                  <a:schemeClr val="tx1"/>
                </a:solidFill>
              </a:rPr>
              <a:t>등의 이슈가 비교적 덜 함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71F1573-CDA9-D0A9-6163-3CA017D1D285}"/>
              </a:ext>
            </a:extLst>
          </p:cNvPr>
          <p:cNvSpPr/>
          <p:nvPr/>
        </p:nvSpPr>
        <p:spPr>
          <a:xfrm>
            <a:off x="3058038" y="5389491"/>
            <a:ext cx="2288551" cy="510830"/>
          </a:xfrm>
          <a:prstGeom prst="roundRect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차량 내부의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가 외부로 이동함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결국 요구되는 </a:t>
            </a:r>
            <a:r>
              <a:rPr lang="en-US" altLang="ko-KR" sz="900" dirty="0">
                <a:solidFill>
                  <a:schemeClr val="tx1"/>
                </a:solidFill>
              </a:rPr>
              <a:t>operator</a:t>
            </a:r>
            <a:r>
              <a:rPr lang="ko-KR" altLang="en-US" sz="900" dirty="0">
                <a:solidFill>
                  <a:schemeClr val="tx1"/>
                </a:solidFill>
              </a:rPr>
              <a:t>의 수는 동일함</a:t>
            </a:r>
          </a:p>
        </p:txBody>
      </p:sp>
      <p:pic>
        <p:nvPicPr>
          <p:cNvPr id="1028" name="Picture 4" descr="SK Telecom expands self-driving pilot zone to test advanced smart  transportation system : 네이트 뉴스">
            <a:extLst>
              <a:ext uri="{FF2B5EF4-FFF2-40B4-BE49-F238E27FC236}">
                <a16:creationId xmlns:a16="http://schemas.microsoft.com/office/drawing/2014/main" id="{892A8549-B85C-0809-8A0F-76FA82C1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63" y="1704467"/>
            <a:ext cx="4218473" cy="27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5C9FD87-DBD4-4BAB-B98E-C5B55ECF0F02}"/>
              </a:ext>
            </a:extLst>
          </p:cNvPr>
          <p:cNvSpPr/>
          <p:nvPr/>
        </p:nvSpPr>
        <p:spPr>
          <a:xfrm>
            <a:off x="6846506" y="5437231"/>
            <a:ext cx="4808874" cy="7654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다수 차량 데이터를 동시 수신을 위한 네트워크 딜레이 해결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수많은 차량의 주행 상황 중 주의가 필요한 차량에 대한 자동 선택 기능 및 가시화 기능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schemeClr val="tx1"/>
                </a:solidFill>
              </a:rPr>
              <a:t>자율주행 차량 주변에 존재하는 다수 다종의 객체 정보 가시화 필요</a:t>
            </a:r>
          </a:p>
        </p:txBody>
      </p:sp>
    </p:spTree>
    <p:extLst>
      <p:ext uri="{BB962C8B-B14F-4D97-AF65-F5344CB8AC3E}">
        <p14:creationId xmlns:p14="http://schemas.microsoft.com/office/powerpoint/2010/main" val="716967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D434D-CC8C-AA3C-C754-97C19144C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25" y="1622788"/>
            <a:ext cx="3415097" cy="25215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B0A7B-6F3E-9E45-DE1F-9B48CFA3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054" y="1758875"/>
            <a:ext cx="2217550" cy="1164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297560" y="2406498"/>
            <a:ext cx="3239965" cy="4770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A19832-7639-556F-43D9-520685227E9A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카메라 데이터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453EE-4297-A972-030C-2C48360092AA}"/>
              </a:ext>
            </a:extLst>
          </p:cNvPr>
          <p:cNvSpPr txBox="1"/>
          <p:nvPr/>
        </p:nvSpPr>
        <p:spPr>
          <a:xfrm>
            <a:off x="8284892" y="1363152"/>
            <a:ext cx="21778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3341086" y="4589774"/>
            <a:ext cx="5152913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대용량의 카메라 센서 데이터전송으로 인한 </a:t>
            </a:r>
            <a:r>
              <a:rPr lang="en-US" altLang="ko-KR" sz="1400" dirty="0"/>
              <a:t>delay </a:t>
            </a:r>
            <a:r>
              <a:rPr lang="ko-KR" altLang="en-US" sz="1400" dirty="0"/>
              <a:t>발생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stCxn id="6" idx="2"/>
            <a:endCxn id="8" idx="2"/>
          </p:cNvCxnSpPr>
          <p:nvPr/>
        </p:nvCxnSpPr>
        <p:spPr>
          <a:xfrm rot="5400000" flipH="1">
            <a:off x="5467410" y="366720"/>
            <a:ext cx="642769" cy="6912558"/>
          </a:xfrm>
          <a:prstGeom prst="bentConnector3">
            <a:avLst>
              <a:gd name="adj1" fmla="val -355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505200" y="5094250"/>
            <a:ext cx="5066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해상도에 따른 데이터 크기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유실 가능성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대용량 데이터 전송에 따른 송</a:t>
            </a:r>
            <a:r>
              <a:rPr lang="en-US" altLang="ko-KR" sz="1400" dirty="0"/>
              <a:t>/</a:t>
            </a:r>
            <a:r>
              <a:rPr lang="ko-KR" altLang="en-US" sz="1400" dirty="0"/>
              <a:t>수신 딜레이 발생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차량 제어에 있어서 전송 지연은 차량 안전에 치명적임</a:t>
            </a:r>
            <a:endParaRPr lang="en-US" altLang="ko-KR" sz="1400" dirty="0"/>
          </a:p>
        </p:txBody>
      </p:sp>
      <p:pic>
        <p:nvPicPr>
          <p:cNvPr id="2050" name="Picture 2" descr="포티투닷, 국내 도심 도로 환경 담은 데이터셋 공개 - 바이라인네트워크">
            <a:extLst>
              <a:ext uri="{FF2B5EF4-FFF2-40B4-BE49-F238E27FC236}">
                <a16:creationId xmlns:a16="http://schemas.microsoft.com/office/drawing/2014/main" id="{B9400806-CF91-E3D4-98C0-65FD7604B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0"/>
          <a:stretch/>
        </p:blipFill>
        <p:spPr bwMode="auto">
          <a:xfrm>
            <a:off x="5120182" y="943007"/>
            <a:ext cx="1737818" cy="137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97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Motivation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81CADB-4348-FF81-7E3B-AD0E3A50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72" y="1311381"/>
            <a:ext cx="3930088" cy="2190233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2491AB-9A52-1D84-8C98-D36599E3CC7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297560" y="2406498"/>
            <a:ext cx="3256102" cy="5151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E2594B-2C34-B5FA-DDA5-DEA8B0D0A588}"/>
              </a:ext>
            </a:extLst>
          </p:cNvPr>
          <p:cNvSpPr txBox="1"/>
          <p:nvPr/>
        </p:nvSpPr>
        <p:spPr>
          <a:xfrm>
            <a:off x="1372336" y="1001393"/>
            <a:ext cx="192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실 도로 주행 중인 자동차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CB42B0-1A78-A212-CF54-0D0FBEB3514A}"/>
              </a:ext>
            </a:extLst>
          </p:cNvPr>
          <p:cNvSpPr/>
          <p:nvPr/>
        </p:nvSpPr>
        <p:spPr>
          <a:xfrm>
            <a:off x="1319485" y="4589774"/>
            <a:ext cx="9196116" cy="329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카메라 센서 외의 데이터를 전송하여 디지털 트윈 환경의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시뮬레이터를 활용 딜레이 없는 실시간 제어 가능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3BBE000-BAA4-3EA6-CE54-DC744E865BCB}"/>
              </a:ext>
            </a:extLst>
          </p:cNvPr>
          <p:cNvCxnSpPr>
            <a:cxnSpLocks/>
            <a:stCxn id="15" idx="2"/>
            <a:endCxn id="8" idx="2"/>
          </p:cNvCxnSpPr>
          <p:nvPr/>
        </p:nvCxnSpPr>
        <p:spPr>
          <a:xfrm rot="5400000" flipH="1">
            <a:off x="5464722" y="369409"/>
            <a:ext cx="664284" cy="6928695"/>
          </a:xfrm>
          <a:prstGeom prst="bentConnector3">
            <a:avLst>
              <a:gd name="adj1" fmla="val -344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76AB52A-8843-8506-A6A7-07522B6B82DA}"/>
              </a:ext>
            </a:extLst>
          </p:cNvPr>
          <p:cNvSpPr txBox="1"/>
          <p:nvPr/>
        </p:nvSpPr>
        <p:spPr>
          <a:xfrm>
            <a:off x="4158385" y="4080660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Operator</a:t>
            </a:r>
            <a:r>
              <a:rPr lang="ko-KR" altLang="en-US" sz="1050" dirty="0"/>
              <a:t>의 제어 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A4FFBB-D46A-0530-5F36-AC336DB5F239}"/>
              </a:ext>
            </a:extLst>
          </p:cNvPr>
          <p:cNvSpPr txBox="1"/>
          <p:nvPr/>
        </p:nvSpPr>
        <p:spPr>
          <a:xfrm>
            <a:off x="3295356" y="5094250"/>
            <a:ext cx="5296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카메라 센서에 비해 가벼운 센서 데이터 사용으로 딜레이 방지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디지털 트윈의 시뮬레이터인 </a:t>
            </a:r>
            <a:r>
              <a:rPr lang="ko-KR" altLang="en-US" sz="1400" dirty="0" err="1"/>
              <a:t>모라이</a:t>
            </a:r>
            <a:r>
              <a:rPr lang="ko-KR" altLang="en-US" sz="1400" dirty="0"/>
              <a:t> 심 사용하여 정합성 확보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수신 데이터를 사용하여 시뮬레이터 내 장애물</a:t>
            </a:r>
            <a:r>
              <a:rPr lang="en-US" altLang="ko-KR" sz="1400" dirty="0"/>
              <a:t>/</a:t>
            </a:r>
            <a:r>
              <a:rPr lang="ko-KR" altLang="en-US" sz="1400" dirty="0"/>
              <a:t>보행자 가시화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E8BDB-EBD3-451C-32BB-51216A3A5CEF}"/>
              </a:ext>
            </a:extLst>
          </p:cNvPr>
          <p:cNvSpPr txBox="1"/>
          <p:nvPr/>
        </p:nvSpPr>
        <p:spPr>
          <a:xfrm>
            <a:off x="4983420" y="2921622"/>
            <a:ext cx="1920360" cy="25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실시간 객체 데이터 전송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279FD6-89AA-A70C-67D7-41C278175E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667" b="36667"/>
          <a:stretch/>
        </p:blipFill>
        <p:spPr>
          <a:xfrm>
            <a:off x="4781508" y="895000"/>
            <a:ext cx="2318600" cy="1336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A81580-4C13-7B9F-4641-51063247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62" y="1644303"/>
            <a:ext cx="3415097" cy="25215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BBFB44-4A4B-12D4-F8B3-B8E05366C56B}"/>
              </a:ext>
            </a:extLst>
          </p:cNvPr>
          <p:cNvSpPr txBox="1"/>
          <p:nvPr/>
        </p:nvSpPr>
        <p:spPr>
          <a:xfrm>
            <a:off x="7661762" y="1355208"/>
            <a:ext cx="3198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모라이</a:t>
            </a:r>
            <a:r>
              <a:rPr lang="ko-KR" altLang="en-US" sz="1050" dirty="0"/>
              <a:t> 심 탑재 차량 모사 원격 제어</a:t>
            </a:r>
            <a:r>
              <a:rPr lang="en-US" altLang="ko-KR" sz="1050" dirty="0"/>
              <a:t>(e.g.</a:t>
            </a:r>
            <a:r>
              <a:rPr lang="ko-KR" altLang="en-US" sz="1050" dirty="0"/>
              <a:t>관제센터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288F77-6510-9D99-E5C9-79ED58481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662" y="1889200"/>
            <a:ext cx="3415097" cy="10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Problem</a:t>
            </a:r>
            <a:r>
              <a:rPr lang="ko-KR" altLang="en-US" dirty="0">
                <a:latin typeface="+mn-lt"/>
                <a:ea typeface="+mj-ea"/>
              </a:rPr>
              <a:t> </a:t>
            </a:r>
            <a:r>
              <a:rPr lang="en-US" altLang="ko-KR" dirty="0">
                <a:latin typeface="+mn-lt"/>
                <a:ea typeface="+mj-ea"/>
              </a:rPr>
              <a:t>Definition</a:t>
            </a:r>
          </a:p>
          <a:p>
            <a:pPr lvl="1"/>
            <a:r>
              <a:rPr lang="en-US" altLang="ko-KR" dirty="0">
                <a:latin typeface="+mn-lt"/>
                <a:ea typeface="+mj-ea"/>
              </a:rPr>
              <a:t>1</a:t>
            </a:r>
            <a:r>
              <a:rPr lang="ko-KR" altLang="en-US" dirty="0">
                <a:latin typeface="+mn-lt"/>
                <a:ea typeface="+mj-ea"/>
              </a:rPr>
              <a:t>명의 </a:t>
            </a:r>
            <a:r>
              <a:rPr lang="en-US" altLang="ko-KR" dirty="0">
                <a:latin typeface="+mn-lt"/>
                <a:ea typeface="+mj-ea"/>
              </a:rPr>
              <a:t>operator</a:t>
            </a:r>
            <a:r>
              <a:rPr lang="ko-KR" altLang="en-US" dirty="0">
                <a:latin typeface="+mn-lt"/>
                <a:ea typeface="+mj-ea"/>
              </a:rPr>
              <a:t>가 </a:t>
            </a:r>
            <a:r>
              <a:rPr lang="ko-KR" altLang="en-US" dirty="0" err="1">
                <a:latin typeface="+mn-lt"/>
                <a:ea typeface="+mj-ea"/>
              </a:rPr>
              <a:t>다지역</a:t>
            </a:r>
            <a:r>
              <a:rPr lang="en-US" altLang="ko-KR" dirty="0">
                <a:latin typeface="+mn-lt"/>
                <a:ea typeface="+mj-ea"/>
              </a:rPr>
              <a:t>, </a:t>
            </a:r>
            <a:r>
              <a:rPr lang="ko-KR" altLang="en-US" dirty="0">
                <a:latin typeface="+mn-lt"/>
                <a:ea typeface="+mj-ea"/>
              </a:rPr>
              <a:t>다수의 자율주행 차량을 동시 모니터링 할 수 있는 디지털 트윈 기술 개발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데이터 통신으로 인한 </a:t>
            </a:r>
            <a:r>
              <a:rPr lang="en-US" altLang="ko-KR" dirty="0">
                <a:latin typeface="+mn-lt"/>
                <a:ea typeface="+mj-ea"/>
              </a:rPr>
              <a:t>delay</a:t>
            </a:r>
            <a:r>
              <a:rPr lang="ko-KR" altLang="en-US" dirty="0">
                <a:latin typeface="+mn-lt"/>
                <a:ea typeface="+mj-ea"/>
              </a:rPr>
              <a:t>를 최소화 하며 이를 통한 원격제어의 안전성 확보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디지털 트윈 기반의 </a:t>
            </a:r>
            <a:r>
              <a:rPr lang="en-US" altLang="ko-KR" dirty="0">
                <a:latin typeface="+mn-lt"/>
                <a:ea typeface="+mj-ea"/>
              </a:rPr>
              <a:t>operation </a:t>
            </a:r>
            <a:r>
              <a:rPr lang="ko-KR" altLang="en-US" dirty="0">
                <a:latin typeface="+mn-lt"/>
                <a:ea typeface="+mj-ea"/>
              </a:rPr>
              <a:t>기술의 성숙도 및 성능에 대한 정량적 지표 연구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  <a:p>
            <a:pPr lvl="1"/>
            <a:endParaRPr lang="en-US" altLang="ko-KR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3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14478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To do list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174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 do List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508000" y="655320"/>
            <a:ext cx="11684000" cy="307000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Literature Reviews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Survey on Remote Operation of Road Vehicles (</a:t>
            </a:r>
            <a:r>
              <a:rPr lang="en-US" altLang="ko-KR" sz="1200" b="0" dirty="0">
                <a:latin typeface="+mn-lt"/>
                <a:ea typeface="+mj-ea"/>
                <a:hlinkClick r:id="rId2"/>
              </a:rPr>
              <a:t>https://hh.diva-portal.org/smash/get/diva2:1721125/FULLTEXT01.pdf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자율주행차량의 원격주행을 위한 네트워크 요구사항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3"/>
              </a:rPr>
              <a:t>http://journal.ksae.org/_PR/view/?aidx=36255&amp;bidx=3255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무인차량</a:t>
            </a:r>
            <a:r>
              <a:rPr lang="ko-KR" altLang="en-US" sz="1200" b="0" dirty="0">
                <a:latin typeface="+mn-lt"/>
                <a:ea typeface="+mj-ea"/>
              </a:rPr>
              <a:t> 원격주행제어 신뢰성 향상을 위한 통합 시뮬레이터 구축에 관한 연구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4"/>
              </a:rPr>
              <a:t>https://www.kais99.org/jkais/journal/Vol20No06/vol20no06p12.pdf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디지털 트윈을 활용한 실시간 모니터링 및 원격제어 시스템의 테스트베드 구현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5"/>
              </a:rPr>
              <a:t>https://www.dbpia.co.kr/Journal/articleDetail?nodeId=NODE11044626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가상현실 기술과 </a:t>
            </a:r>
            <a:r>
              <a:rPr lang="en-US" altLang="ko-KR" sz="1200" b="0" dirty="0">
                <a:latin typeface="+mn-lt"/>
                <a:ea typeface="+mj-ea"/>
              </a:rPr>
              <a:t>IoT </a:t>
            </a:r>
            <a:r>
              <a:rPr lang="ko-KR" altLang="en-US" sz="1200" b="0" dirty="0">
                <a:latin typeface="+mn-lt"/>
                <a:ea typeface="+mj-ea"/>
              </a:rPr>
              <a:t>센서를 활용한 스마트 항만 원격조종 </a:t>
            </a:r>
            <a:r>
              <a:rPr lang="en-US" altLang="ko-KR" sz="1200" b="0" dirty="0">
                <a:latin typeface="+mn-lt"/>
                <a:ea typeface="+mj-ea"/>
              </a:rPr>
              <a:t>(</a:t>
            </a:r>
            <a:r>
              <a:rPr lang="en-US" altLang="ko-KR" sz="1200" b="0" dirty="0">
                <a:latin typeface="+mn-lt"/>
                <a:ea typeface="+mj-ea"/>
                <a:hlinkClick r:id="rId6"/>
              </a:rPr>
              <a:t>https://kiss.kstudy.com/Detail/Ar?key=3860580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 Review of Digital Twin Technology for Electric and Autonomous Vehicles (</a:t>
            </a:r>
            <a:r>
              <a:rPr lang="en-US" altLang="ko-KR" sz="1200" b="0" dirty="0">
                <a:latin typeface="+mn-lt"/>
                <a:ea typeface="+mj-ea"/>
                <a:hlinkClick r:id="rId7"/>
              </a:rPr>
              <a:t>https://www.mdpi.com/2076-3417/13/10/5871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Design and Implementation of digital Twin-Assisted Simulation Method for Autonomous Vehicles in Car-Following Scenario (</a:t>
            </a:r>
            <a:r>
              <a:rPr lang="en-US" altLang="ko-KR" sz="1200" b="0" dirty="0">
                <a:latin typeface="+mn-lt"/>
                <a:ea typeface="+mj-ea"/>
                <a:hlinkClick r:id="rId8"/>
              </a:rPr>
              <a:t>https://www.hindawi.com/journals/js/2022/4879490/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Autonomous Driving Test Method Based on Digital Twin: A Survey (</a:t>
            </a:r>
            <a:r>
              <a:rPr lang="en-US" altLang="ko-KR" sz="1200" b="0" dirty="0">
                <a:latin typeface="+mn-lt"/>
                <a:ea typeface="+mj-ea"/>
                <a:hlinkClick r:id="rId9"/>
              </a:rPr>
              <a:t>https://ieeexplore.ieee.org/abstract/document/9628341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r>
              <a:rPr lang="en-US" altLang="ko-KR" sz="1200" b="0" dirty="0">
                <a:latin typeface="+mn-lt"/>
                <a:ea typeface="+mj-ea"/>
              </a:rPr>
              <a:t>Prototyping a Digital Twin for Real Time Remote Control Over Mobile Networks: Application of Remote Surgery (</a:t>
            </a:r>
            <a:r>
              <a:rPr lang="en-US" altLang="ko-KR" sz="1200" b="0" dirty="0">
                <a:latin typeface="+mn-lt"/>
                <a:ea typeface="+mj-ea"/>
                <a:hlinkClick r:id="rId10"/>
              </a:rPr>
              <a:t>https://ieeexplore.ieee.org/abstract/document/8632888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1E75E-981E-32A2-57FC-2CF8E1658D9E}"/>
              </a:ext>
            </a:extLst>
          </p:cNvPr>
          <p:cNvSpPr txBox="1"/>
          <p:nvPr/>
        </p:nvSpPr>
        <p:spPr>
          <a:xfrm>
            <a:off x="1649676" y="5892959"/>
            <a:ext cx="247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4EFF-37D5-7C6E-8B1B-F00CB536FEFE}"/>
              </a:ext>
            </a:extLst>
          </p:cNvPr>
          <p:cNvSpPr txBox="1"/>
          <p:nvPr/>
        </p:nvSpPr>
        <p:spPr>
          <a:xfrm>
            <a:off x="1602017" y="4344571"/>
            <a:ext cx="378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150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2AA4CA7-546E-F619-9E3C-A9BD76933E72}"/>
              </a:ext>
            </a:extLst>
          </p:cNvPr>
          <p:cNvSpPr txBox="1">
            <a:spLocks/>
          </p:cNvSpPr>
          <p:nvPr/>
        </p:nvSpPr>
        <p:spPr>
          <a:xfrm>
            <a:off x="508000" y="3725326"/>
            <a:ext cx="11684000" cy="20116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lt"/>
                <a:ea typeface="+mj-ea"/>
              </a:rPr>
              <a:t>학위 논문 연구 구성 보충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자율주행차량 운행에 있어서 원격제어가 필요한 이유를 설명할 수 있는 자료 </a:t>
            </a:r>
            <a:r>
              <a:rPr lang="ko-KR" altLang="en-US" sz="1200" b="0" dirty="0" err="1">
                <a:latin typeface="+mn-lt"/>
                <a:ea typeface="+mj-ea"/>
              </a:rPr>
              <a:t>서칭</a:t>
            </a:r>
            <a:r>
              <a:rPr lang="ko-KR" altLang="en-US" sz="1200" b="0" dirty="0">
                <a:latin typeface="+mn-lt"/>
                <a:ea typeface="+mj-ea"/>
              </a:rPr>
              <a:t> 및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 err="1">
                <a:latin typeface="+mn-lt"/>
                <a:ea typeface="+mj-ea"/>
              </a:rPr>
              <a:t>다차량</a:t>
            </a:r>
            <a:r>
              <a:rPr lang="ko-KR" altLang="en-US" sz="1200" b="0" dirty="0">
                <a:latin typeface="+mn-lt"/>
                <a:ea typeface="+mj-ea"/>
              </a:rPr>
              <a:t> 동시 모니터링 및 원격제어에 관한 기존 기술 스터디 및 한계점 도출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r>
              <a:rPr lang="ko-KR" altLang="en-US" sz="1200" b="0" dirty="0">
                <a:latin typeface="+mn-lt"/>
                <a:ea typeface="+mj-ea"/>
              </a:rPr>
              <a:t>개발된 시스템의 정량적인 성능 지표에 대한 스터디 예정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  <a:p>
            <a:pPr lvl="1"/>
            <a:endParaRPr lang="en-US" altLang="ko-KR" sz="900" b="0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398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Outline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46100" y="961369"/>
            <a:ext cx="11684000" cy="5572275"/>
          </a:xfrm>
        </p:spPr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</a:p>
          <a:p>
            <a:r>
              <a:rPr lang="en-US" altLang="ko-KR" dirty="0"/>
              <a:t>Overall Architecture</a:t>
            </a:r>
          </a:p>
          <a:p>
            <a:r>
              <a:rPr lang="en-US" altLang="ko-KR" dirty="0"/>
              <a:t>Training Pipeline</a:t>
            </a:r>
          </a:p>
          <a:p>
            <a:r>
              <a:rPr lang="en-US" altLang="ko-KR" dirty="0"/>
              <a:t>Progress Report</a:t>
            </a:r>
          </a:p>
          <a:p>
            <a:r>
              <a:rPr lang="en-US" altLang="ko-KR" dirty="0"/>
              <a:t>Future Plan</a:t>
            </a:r>
          </a:p>
          <a:p>
            <a:pPr marL="68580" indent="0">
              <a:buNone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6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C02C85-86AB-4A0F-A8E1-6823238E406F}"/>
              </a:ext>
            </a:extLst>
          </p:cNvPr>
          <p:cNvGrpSpPr/>
          <p:nvPr/>
        </p:nvGrpSpPr>
        <p:grpSpPr>
          <a:xfrm>
            <a:off x="6362700" y="876300"/>
            <a:ext cx="329916" cy="329916"/>
            <a:chOff x="8748396" y="656203"/>
            <a:chExt cx="383845" cy="3838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0CBB9E-214C-49C7-9694-82E9FE58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DA08C3C-A575-45F7-A95D-9D2BA3B7337D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489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+mn-lt"/>
                <a:ea typeface="+mj-ea"/>
              </a:rPr>
              <a:t>모의 훈련 체계에서 높은 현실성 제공을 위해 이동체 동역학 특성이 반영된 가상 차량 개발이 필요함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무인</a:t>
            </a:r>
            <a:r>
              <a:rPr lang="en-US" altLang="ko-KR" sz="1600" dirty="0">
                <a:latin typeface="+mn-lt"/>
                <a:ea typeface="+mj-ea"/>
              </a:rPr>
              <a:t> </a:t>
            </a:r>
            <a:r>
              <a:rPr lang="ko-KR" altLang="en-US" sz="1600" dirty="0">
                <a:latin typeface="+mn-lt"/>
                <a:ea typeface="+mj-ea"/>
              </a:rPr>
              <a:t>체계의 주행 환경 특성상 차량 뿐만 아니라 주행 환경과의 상호작용을 통해 발생하는 동특성이 굉장히 </a:t>
            </a:r>
            <a:r>
              <a:rPr lang="en-US" altLang="ko-KR" sz="1600" dirty="0">
                <a:latin typeface="+mn-lt"/>
                <a:ea typeface="+mj-ea"/>
              </a:rPr>
              <a:t>critical </a:t>
            </a:r>
            <a:r>
              <a:rPr lang="ko-KR" altLang="en-US" sz="1600" dirty="0">
                <a:latin typeface="+mn-lt"/>
                <a:ea typeface="+mj-ea"/>
              </a:rPr>
              <a:t>함</a:t>
            </a:r>
            <a:endParaRPr lang="en-US" altLang="ko-KR" sz="1600" dirty="0">
              <a:latin typeface="+mn-lt"/>
              <a:ea typeface="+mj-ea"/>
            </a:endParaRPr>
          </a:p>
          <a:p>
            <a:r>
              <a:rPr lang="ko-KR" altLang="en-US" sz="1600" dirty="0">
                <a:latin typeface="+mn-lt"/>
                <a:ea typeface="+mj-ea"/>
              </a:rPr>
              <a:t>설계 파라미터와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환경사이에 변수가 굉장히 많아 </a:t>
            </a:r>
            <a:r>
              <a:rPr lang="ko-KR" altLang="en-US" sz="1600" dirty="0" err="1">
                <a:latin typeface="+mn-lt"/>
                <a:ea typeface="+mj-ea"/>
              </a:rPr>
              <a:t>실주행</a:t>
            </a:r>
            <a:r>
              <a:rPr lang="ko-KR" altLang="en-US" sz="1600" dirty="0">
                <a:latin typeface="+mn-lt"/>
                <a:ea typeface="+mj-ea"/>
              </a:rPr>
              <a:t> 데이터 기반의 동역학 모델링을 위한 파이프라인이 필요함</a:t>
            </a:r>
            <a:endParaRPr lang="en-US" altLang="ko-KR" sz="1600" dirty="0">
              <a:latin typeface="+mn-lt"/>
              <a:ea typeface="+mj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Problem Definition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Military Training Systems - Technifex XR™">
            <a:extLst>
              <a:ext uri="{FF2B5EF4-FFF2-40B4-BE49-F238E27FC236}">
                <a16:creationId xmlns:a16="http://schemas.microsoft.com/office/drawing/2014/main" id="{C61A12BD-E486-3B22-CF49-F7B1D5FAF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r="15109"/>
          <a:stretch/>
        </p:blipFill>
        <p:spPr bwMode="auto">
          <a:xfrm>
            <a:off x="228600" y="2057400"/>
            <a:ext cx="3273381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A26E28-5D8B-D948-0F18-DF677E31B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5" r="7550"/>
          <a:stretch/>
        </p:blipFill>
        <p:spPr>
          <a:xfrm>
            <a:off x="3781381" y="2057400"/>
            <a:ext cx="3429000" cy="220744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7DECC51-ACF9-1B47-010B-436522F3642E}"/>
              </a:ext>
            </a:extLst>
          </p:cNvPr>
          <p:cNvSpPr/>
          <p:nvPr/>
        </p:nvSpPr>
        <p:spPr>
          <a:xfrm>
            <a:off x="381000" y="4648200"/>
            <a:ext cx="11274380" cy="15544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인공 지능 및 </a:t>
            </a:r>
            <a:r>
              <a:rPr lang="en-US" altLang="ko-KR" sz="1400" dirty="0">
                <a:solidFill>
                  <a:schemeClr val="tx1"/>
                </a:solidFill>
              </a:rPr>
              <a:t>AI</a:t>
            </a:r>
            <a:r>
              <a:rPr lang="ko-KR" altLang="en-US" sz="1400" dirty="0">
                <a:solidFill>
                  <a:schemeClr val="tx1"/>
                </a:solidFill>
              </a:rPr>
              <a:t>기반 차량 동역학 모델링을 통한 </a:t>
            </a:r>
            <a:r>
              <a:rPr lang="ko-KR" altLang="en-US" sz="1400" dirty="0" err="1">
                <a:solidFill>
                  <a:schemeClr val="tx1"/>
                </a:solidFill>
              </a:rPr>
              <a:t>실주행</a:t>
            </a:r>
            <a:r>
              <a:rPr lang="ko-KR" altLang="en-US" sz="1400" dirty="0">
                <a:solidFill>
                  <a:schemeClr val="tx1"/>
                </a:solidFill>
              </a:rPr>
              <a:t> 데이터 기반 파이프라인 구축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실주행</a:t>
            </a:r>
            <a:r>
              <a:rPr lang="ko-KR" altLang="en-US" sz="1400" dirty="0">
                <a:solidFill>
                  <a:schemeClr val="tx1"/>
                </a:solidFill>
              </a:rPr>
              <a:t> 데이터 기반의 방법론을 통해 충분한 </a:t>
            </a:r>
            <a:r>
              <a:rPr lang="en-US" altLang="ko-KR" sz="1400" dirty="0">
                <a:solidFill>
                  <a:schemeClr val="tx1"/>
                </a:solidFill>
              </a:rPr>
              <a:t>scalability </a:t>
            </a:r>
            <a:r>
              <a:rPr lang="ko-KR" altLang="en-US" sz="1400" dirty="0">
                <a:solidFill>
                  <a:schemeClr val="tx1"/>
                </a:solidFill>
              </a:rPr>
              <a:t>확보 및 신뢰도 고도화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차량 특성 모듈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지면과의 상호작용 모듈이 구분된 </a:t>
            </a:r>
            <a:r>
              <a:rPr lang="en-US" altLang="ko-KR" sz="1400" dirty="0">
                <a:solidFill>
                  <a:schemeClr val="tx1"/>
                </a:solidFill>
              </a:rPr>
              <a:t>two-stage training </a:t>
            </a:r>
            <a:r>
              <a:rPr lang="ko-KR" altLang="en-US" sz="1400" dirty="0" err="1">
                <a:solidFill>
                  <a:schemeClr val="tx1"/>
                </a:solidFill>
              </a:rPr>
              <a:t>아키텍쳐</a:t>
            </a:r>
            <a:r>
              <a:rPr lang="ko-KR" altLang="en-US" sz="1400" dirty="0">
                <a:solidFill>
                  <a:schemeClr val="tx1"/>
                </a:solidFill>
              </a:rPr>
              <a:t> 설계를 통한 대상 차량의 주행 환경 특성 반영</a:t>
            </a:r>
          </a:p>
        </p:txBody>
      </p:sp>
      <p:pic>
        <p:nvPicPr>
          <p:cNvPr id="1028" name="Picture 4" descr="Fleet Management Software - OpenGov">
            <a:extLst>
              <a:ext uri="{FF2B5EF4-FFF2-40B4-BE49-F238E27FC236}">
                <a16:creationId xmlns:a16="http://schemas.microsoft.com/office/drawing/2014/main" id="{A52E5DA7-3B9C-CA4F-7C29-1F30EB64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74" y="2129588"/>
            <a:ext cx="1419180" cy="79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808/K806 차륜형장갑차 | 현대로템">
            <a:extLst>
              <a:ext uri="{FF2B5EF4-FFF2-40B4-BE49-F238E27FC236}">
                <a16:creationId xmlns:a16="http://schemas.microsoft.com/office/drawing/2014/main" id="{5F94ADB3-FF45-0082-E724-4DF4F3E1C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81" y="2741518"/>
            <a:ext cx="2492074" cy="16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굽음 5">
            <a:extLst>
              <a:ext uri="{FF2B5EF4-FFF2-40B4-BE49-F238E27FC236}">
                <a16:creationId xmlns:a16="http://schemas.microsoft.com/office/drawing/2014/main" id="{CFB1A62F-1CBF-BAF3-8831-94DA9F3FC223}"/>
              </a:ext>
            </a:extLst>
          </p:cNvPr>
          <p:cNvSpPr/>
          <p:nvPr/>
        </p:nvSpPr>
        <p:spPr>
          <a:xfrm>
            <a:off x="8588287" y="2421403"/>
            <a:ext cx="428324" cy="457200"/>
          </a:xfrm>
          <a:prstGeom prst="ben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D6DE7812-C365-698E-1CA9-732770934AA3}"/>
              </a:ext>
            </a:extLst>
          </p:cNvPr>
          <p:cNvSpPr/>
          <p:nvPr/>
        </p:nvSpPr>
        <p:spPr>
          <a:xfrm rot="5400000">
            <a:off x="10408955" y="2421403"/>
            <a:ext cx="428324" cy="457200"/>
          </a:xfrm>
          <a:prstGeom prst="ben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2" name="Picture 8" descr="코딩의 시작, TCP School">
            <a:extLst>
              <a:ext uri="{FF2B5EF4-FFF2-40B4-BE49-F238E27FC236}">
                <a16:creationId xmlns:a16="http://schemas.microsoft.com/office/drawing/2014/main" id="{69105A14-CE17-2991-A7D2-5F8B35C8D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6"/>
          <a:stretch/>
        </p:blipFill>
        <p:spPr bwMode="auto">
          <a:xfrm>
            <a:off x="10245573" y="2997008"/>
            <a:ext cx="1895302" cy="129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42CC4-F0E4-0D93-4E7C-463FD226807B}"/>
              </a:ext>
            </a:extLst>
          </p:cNvPr>
          <p:cNvSpPr txBox="1"/>
          <p:nvPr/>
        </p:nvSpPr>
        <p:spPr>
          <a:xfrm>
            <a:off x="7346906" y="2056234"/>
            <a:ext cx="192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/>
              <a:t>실주행</a:t>
            </a:r>
            <a:endParaRPr lang="en-US" altLang="ko-KR" sz="1050" dirty="0"/>
          </a:p>
          <a:p>
            <a:pPr algn="ctr"/>
            <a:r>
              <a:rPr lang="ko-KR" altLang="en-US" sz="1050" dirty="0"/>
              <a:t>데이터 취득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D8241-7690-A41A-1D16-A56B3D28F194}"/>
              </a:ext>
            </a:extLst>
          </p:cNvPr>
          <p:cNvSpPr txBox="1"/>
          <p:nvPr/>
        </p:nvSpPr>
        <p:spPr>
          <a:xfrm>
            <a:off x="10095126" y="2056234"/>
            <a:ext cx="192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인공지능 </a:t>
            </a:r>
            <a:endParaRPr lang="en-US" altLang="ko-KR" sz="1050"/>
          </a:p>
          <a:p>
            <a:pPr algn="ctr"/>
            <a:r>
              <a:rPr lang="ko-KR" altLang="en-US" sz="1050"/>
              <a:t>모델 학습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2037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04C45E2-98E0-E674-A276-F3D31CF09366}"/>
              </a:ext>
            </a:extLst>
          </p:cNvPr>
          <p:cNvGrpSpPr/>
          <p:nvPr/>
        </p:nvGrpSpPr>
        <p:grpSpPr>
          <a:xfrm>
            <a:off x="6362700" y="1427233"/>
            <a:ext cx="329916" cy="329916"/>
            <a:chOff x="8748396" y="656203"/>
            <a:chExt cx="383845" cy="38384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875C741-8C1B-5F5A-A347-5D26B8C8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8BBBC15-5B29-B048-3C8A-79E7FBE16D14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064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101600" y="609600"/>
            <a:ext cx="10160000" cy="3352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n-lt"/>
                <a:ea typeface="+mj-ea"/>
              </a:rPr>
              <a:t>Parameter description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614CDB3-FD6D-340C-811C-A14FDBBB09AD}"/>
              </a:ext>
            </a:extLst>
          </p:cNvPr>
          <p:cNvSpPr txBox="1">
            <a:spLocks/>
          </p:cNvSpPr>
          <p:nvPr/>
        </p:nvSpPr>
        <p:spPr>
          <a:xfrm>
            <a:off x="-228600" y="944880"/>
            <a:ext cx="4241800" cy="8077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Input </a:t>
            </a: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차량 제어를 위한 운전수의 제어 입력</a:t>
            </a:r>
            <a:endParaRPr lang="en-US" altLang="ko-KR" sz="1200" b="0" dirty="0">
              <a:latin typeface="+mn-lt"/>
              <a:ea typeface="+mj-ea"/>
            </a:endParaRP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과거 특정 시점부터 현재까지의 조종 입력 값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5053F73-B3B3-35F8-8125-8F3CD5D38E82}"/>
              </a:ext>
            </a:extLst>
          </p:cNvPr>
          <p:cNvSpPr txBox="1">
            <a:spLocks/>
          </p:cNvSpPr>
          <p:nvPr/>
        </p:nvSpPr>
        <p:spPr>
          <a:xfrm>
            <a:off x="8490397" y="944880"/>
            <a:ext cx="3701603" cy="8077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Output :</a:t>
            </a: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최종 동역학 네트워크 출력 값</a:t>
            </a:r>
            <a:endParaRPr lang="en-US" altLang="ko-KR" sz="1200" b="0" dirty="0">
              <a:latin typeface="+mn-lt"/>
              <a:ea typeface="+mj-ea"/>
            </a:endParaRP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현재 시점에서 차량 상태 정보 변화량</a:t>
            </a:r>
            <a:endParaRPr lang="en-US" altLang="ko-KR" sz="1200" b="0" dirty="0">
              <a:latin typeface="+mn-lt"/>
              <a:ea typeface="+mj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420DEF1-19DD-A273-B5D2-23FBF2A2D477}"/>
              </a:ext>
            </a:extLst>
          </p:cNvPr>
          <p:cNvSpPr txBox="1">
            <a:spLocks/>
          </p:cNvSpPr>
          <p:nvPr/>
        </p:nvSpPr>
        <p:spPr>
          <a:xfrm>
            <a:off x="3310586" y="944880"/>
            <a:ext cx="5673501" cy="8077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Preliminary Output</a:t>
            </a: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차량 동역학 특성 모델링 모듈 학습을 위한 출력 값</a:t>
            </a:r>
            <a:endParaRPr lang="en-US" altLang="ko-KR" sz="1200" b="0" dirty="0">
              <a:latin typeface="+mn-lt"/>
              <a:ea typeface="+mj-ea"/>
            </a:endParaRPr>
          </a:p>
          <a:p>
            <a:pPr lvl="2"/>
            <a:r>
              <a:rPr lang="ko-KR" altLang="en-US" sz="1200" b="0" dirty="0">
                <a:latin typeface="+mn-lt"/>
                <a:ea typeface="+mj-ea"/>
              </a:rPr>
              <a:t>과거 특정 시점부터 현재까지 각 </a:t>
            </a:r>
            <a:r>
              <a:rPr lang="en-US" altLang="ko-KR" sz="1200" b="0" dirty="0">
                <a:latin typeface="+mn-lt"/>
                <a:ea typeface="+mj-ea"/>
              </a:rPr>
              <a:t>time step</a:t>
            </a:r>
            <a:r>
              <a:rPr lang="ko-KR" altLang="en-US" sz="1200" b="0" dirty="0">
                <a:latin typeface="+mn-lt"/>
                <a:ea typeface="+mj-ea"/>
              </a:rPr>
              <a:t>에서 차량 상태 정보 변화량</a:t>
            </a:r>
            <a:endParaRPr lang="en-US" altLang="ko-KR" sz="12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217CA-4DEF-296F-72C8-F84B47E7369D}"/>
                  </a:ext>
                </a:extLst>
              </p:cNvPr>
              <p:cNvSpPr txBox="1"/>
              <p:nvPr/>
            </p:nvSpPr>
            <p:spPr>
              <a:xfrm>
                <a:off x="101600" y="1827446"/>
                <a:ext cx="3692123" cy="456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dPr>
                            <m:e>
                              <m:r>
                                <a:rPr lang="ko-KR" altLang="en-US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=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𝑘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+mj-ea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ko-KR" altLang="en-US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𝑎𝑐𝑐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+mj-ea"/>
                                      </a:rPr>
                                      <m:t>𝑏𝑟𝑘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217CA-4DEF-296F-72C8-F84B47E73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1827446"/>
                <a:ext cx="3692123" cy="456151"/>
              </a:xfrm>
              <a:prstGeom prst="rect">
                <a:avLst/>
              </a:prstGeom>
              <a:blipFill>
                <a:blip r:embed="rId3"/>
                <a:stretch>
                  <a:fillRect t="-112000" b="-17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9AF349CF-1E07-42DD-51F7-EE6CAEEFB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630837"/>
                  </p:ext>
                </p:extLst>
              </p:nvPr>
            </p:nvGraphicFramePr>
            <p:xfrm>
              <a:off x="1594339" y="2500925"/>
              <a:ext cx="4414330" cy="140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2471674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𝑘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현재 시점의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ko-KR" alt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∆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인접한 시점 사이의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gap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8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h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사용하는 최대 과거시점 까지의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개수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8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dirty="0">
                              <a:solidFill>
                                <a:schemeClr val="tx1"/>
                              </a:solidFill>
                              <a:latin typeface="+mn-lt"/>
                              <a:ea typeface="+mj-ea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ko-KR" alt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에서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차량의 최전방 축</a:t>
                          </a:r>
                          <a:r>
                            <a:rPr lang="ko-KR" altLang="en-US" sz="800" b="0" baseline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타이어의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  <a:r>
                            <a:rPr lang="ko-KR" altLang="en-US" sz="800" b="0" dirty="0" err="1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조향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각도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𝑑𝑒𝑔𝑟𝑒𝑒</m:t>
                              </m:r>
                            </m:oMath>
                          </a14:m>
                          <a:endParaRPr lang="en-US" altLang="ko-KR" sz="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𝑙𝑒𝑓𝑡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𝑡𝑢𝑟𝑛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𝑟𝑖𝑔h𝑡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𝑡𝑢𝑟𝑛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𝑎𝑐𝑐</m:t>
                                  </m:r>
                                </m:sup>
                              </m:sSubSup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ko-KR" altLang="en-US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에서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차량 악셀 페달의 </a:t>
                          </a:r>
                          <a:r>
                            <a:rPr lang="ko-KR" altLang="en-US" sz="800" b="0" kern="1200" dirty="0" err="1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입력량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accel)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72468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𝑏𝑟𝑘</m:t>
                                  </m:r>
                                </m:sup>
                              </m:sSubSup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ko-KR" altLang="en-US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에서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차량 브레이크 페달의 </a:t>
                          </a:r>
                          <a:r>
                            <a:rPr lang="ko-KR" altLang="en-US" sz="800" b="0" kern="1200" dirty="0" err="1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입력량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brake)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08680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9AF349CF-1E07-42DD-51F7-EE6CAEEFB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630837"/>
                  </p:ext>
                </p:extLst>
              </p:nvPr>
            </p:nvGraphicFramePr>
            <p:xfrm>
              <a:off x="1594339" y="2500925"/>
              <a:ext cx="4414330" cy="140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2471674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1810526" b="-5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현재 시점의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r="-355" b="-5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1810526" b="-4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인접한 시점 사이의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gap</a:t>
                          </a:r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t="-100000" r="-355" b="-4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0000" r="-1810526" b="-3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사용하는 최대 과거시점 까지의 </a:t>
                          </a:r>
                          <a:r>
                            <a:rPr lang="en-US" altLang="ko-KR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time stamp</a:t>
                          </a:r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개수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t="-200000" r="-355" b="-3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87500" r="-1810526" b="-1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83" t="-187500" r="-69877" b="-1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7092" t="-187500" r="-355" b="-1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  <a:tr h="21558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60000" r="-1810526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83" t="-460000" r="-69877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accel)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7246893"/>
                      </a:ext>
                    </a:extLst>
                  </a:tr>
                  <a:tr h="21729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544444" r="-1810526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83" t="-544444" r="-69877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0 ~ 1 (full</a:t>
                          </a:r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brake)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086809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79EE33AF-39BB-12A8-59D0-9DDF172DB5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1903869"/>
                  </p:ext>
                </p:extLst>
              </p:nvPr>
            </p:nvGraphicFramePr>
            <p:xfrm>
              <a:off x="6629400" y="2689965"/>
              <a:ext cx="3512313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1569657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에서 차량의 속력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𝑚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/</m:t>
                              </m:r>
                              <m:r>
                                <a:rPr lang="en-US" altLang="ko-KR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oMath>
                          </a14:m>
                          <a:endParaRPr lang="ko-KR" altLang="en-US" sz="800" b="0" dirty="0">
                            <a:solidFill>
                              <a:schemeClr val="tx1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에서 차량의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Roll</a:t>
                          </a:r>
                          <a:r>
                            <a:rPr lang="en-US" altLang="ko-KR" sz="800" b="0" kern="1200" baseline="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Rate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𝑟𝑎𝑑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oMath>
                          </a14:m>
                          <a:endParaRPr lang="en-US" altLang="ko-KR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𝑙𝑒𝑓𝑡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𝑟𝑖𝑔h𝑡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에서 차량의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Pitch Rate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𝑟𝑎𝑑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oMath>
                          </a14:m>
                          <a:endParaRPr lang="en-US" altLang="ko-KR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𝑏𝑟𝑎𝑘𝑒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𝑎𝑐𝑐𝑒𝑙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j-ea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800" b="0" dirty="0">
                              <a:solidFill>
                                <a:schemeClr val="tx1"/>
                              </a:solidFill>
                              <a:latin typeface="+mj-ea"/>
                              <a:ea typeface="+mj-ea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8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시간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에서 차량의 </a:t>
                          </a:r>
                          <a:r>
                            <a:rPr lang="en-US" altLang="ko-KR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Yaw</a:t>
                          </a:r>
                          <a:r>
                            <a:rPr lang="en-US" altLang="ko-KR" sz="800" b="0" kern="1200" baseline="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Rate</a:t>
                          </a:r>
                          <a:endParaRPr lang="ko-KR" altLang="en-US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𝑟𝑎𝑑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oMath>
                          </a14:m>
                          <a:endParaRPr lang="en-US" altLang="ko-KR" sz="800" b="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  <a:p>
                          <a:pPr marL="171450" indent="-171450" algn="just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𝑙𝑒𝑓𝑡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ko-KR" sz="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𝑟𝑖𝑔h𝑡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𝑡𝑢𝑟𝑛</m:t>
                              </m:r>
                              <m:r>
                                <a:rPr lang="en-US" altLang="ko-KR" sz="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800" b="0" i="1" kern="12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800" b="0" kern="1200" dirty="0">
                              <a:solidFill>
                                <a:schemeClr val="tx1"/>
                              </a:solidFill>
                              <a:latin typeface="+mj-ea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79EE33AF-39BB-12A8-59D0-9DDF172DB5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1903869"/>
                  </p:ext>
                </p:extLst>
              </p:nvPr>
            </p:nvGraphicFramePr>
            <p:xfrm>
              <a:off x="6629400" y="2689965"/>
              <a:ext cx="3512313" cy="121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600">
                      <a:extLst>
                        <a:ext uri="{9D8B030D-6E8A-4147-A177-3AD203B41FA5}">
                          <a16:colId xmlns:a16="http://schemas.microsoft.com/office/drawing/2014/main" val="1708447734"/>
                        </a:ext>
                      </a:extLst>
                    </a:gridCol>
                    <a:gridCol w="1569657">
                      <a:extLst>
                        <a:ext uri="{9D8B030D-6E8A-4147-A177-3AD203B41FA5}">
                          <a16:colId xmlns:a16="http://schemas.microsoft.com/office/drawing/2014/main" val="3237873920"/>
                        </a:ext>
                      </a:extLst>
                    </a:gridCol>
                    <a:gridCol w="1714056">
                      <a:extLst>
                        <a:ext uri="{9D8B030D-6E8A-4147-A177-3AD203B41FA5}">
                          <a16:colId xmlns:a16="http://schemas.microsoft.com/office/drawing/2014/main" val="392421341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r="-1421053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r="-110117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r="-355" b="-4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200000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63636" r="-1421053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t="-63636" r="-110117" b="-2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t="-63636" r="-355" b="-20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05536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60714" r="-1421053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t="-160714" r="-110117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t="-160714" r="-355" b="-10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741346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65455" r="-1421053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786" t="-265455" r="-110117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4610" t="-265455" r="-355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3360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952D5A7C-BCFB-0A94-4DEF-0CE4EF5AA62C}"/>
              </a:ext>
            </a:extLst>
          </p:cNvPr>
          <p:cNvGrpSpPr/>
          <p:nvPr/>
        </p:nvGrpSpPr>
        <p:grpSpPr>
          <a:xfrm>
            <a:off x="3801504" y="1665751"/>
            <a:ext cx="4900590" cy="779540"/>
            <a:chOff x="3801504" y="1665751"/>
            <a:chExt cx="4900590" cy="779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DE8E84-6876-8151-82F9-B68A2F8BB5A8}"/>
                    </a:ext>
                  </a:extLst>
                </p:cNvPr>
                <p:cNvSpPr txBox="1"/>
                <p:nvPr/>
              </p:nvSpPr>
              <p:spPr>
                <a:xfrm>
                  <a:off x="3801504" y="1665751"/>
                  <a:ext cx="4900590" cy="4569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20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+∆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20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DE8E84-6876-8151-82F9-B68A2F8BB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504" y="1665751"/>
                  <a:ext cx="4900590" cy="456985"/>
                </a:xfrm>
                <a:prstGeom prst="rect">
                  <a:avLst/>
                </a:prstGeom>
                <a:blipFill>
                  <a:blip r:embed="rId6"/>
                  <a:stretch>
                    <a:fillRect t="-112000" b="-17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D1CD484-3854-2D65-D16A-E42D6E80A0D5}"/>
                    </a:ext>
                  </a:extLst>
                </p:cNvPr>
                <p:cNvSpPr txBox="1"/>
                <p:nvPr/>
              </p:nvSpPr>
              <p:spPr>
                <a:xfrm>
                  <a:off x="3801504" y="2168292"/>
                  <a:ext cx="490059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ko-KR" alt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D1CD484-3854-2D65-D16A-E42D6E80A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504" y="2168292"/>
                  <a:ext cx="4900590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FF0661-5110-545E-7CD1-D261431C12D2}"/>
                  </a:ext>
                </a:extLst>
              </p:cNvPr>
              <p:cNvSpPr txBox="1"/>
              <p:nvPr/>
            </p:nvSpPr>
            <p:spPr>
              <a:xfrm>
                <a:off x="9725025" y="1917022"/>
                <a:ext cx="17260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FF0661-5110-545E-7CD1-D261431C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25" y="1917022"/>
                <a:ext cx="172603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0D84038C-447D-E56F-B9F8-D5AEE58495DB}"/>
              </a:ext>
            </a:extLst>
          </p:cNvPr>
          <p:cNvSpPr txBox="1">
            <a:spLocks/>
          </p:cNvSpPr>
          <p:nvPr/>
        </p:nvSpPr>
        <p:spPr>
          <a:xfrm>
            <a:off x="-228600" y="4371273"/>
            <a:ext cx="12192000" cy="14682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rgbClr val="00CCBC"/>
              </a:buClr>
              <a:buSzPct val="100000"/>
              <a:buFont typeface="Wingdings" panose="05000000000000000000" pitchFamily="2" charset="2"/>
              <a:buChar char="l"/>
              <a:defRPr sz="18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Calibri" panose="020F0502020204030204" pitchFamily="34" charset="0"/>
              <a:buChar char="­"/>
              <a:defRPr sz="16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Wingdings" panose="05000000000000000000" pitchFamily="2" charset="2"/>
              <a:buChar char="§"/>
              <a:defRPr sz="14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120000"/>
              <a:buFont typeface="Arial" panose="020B0604020202020204" pitchFamily="34" charset="0"/>
              <a:buChar char="•"/>
              <a:defRPr sz="1200" b="1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00CCBC"/>
              </a:buClr>
              <a:buSzPct val="50000"/>
              <a:buFont typeface="Wingdings" panose="05000000000000000000" pitchFamily="2" charset="2"/>
              <a:buChar char="u"/>
              <a:defRPr sz="11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400" b="0" dirty="0">
                <a:latin typeface="+mn-lt"/>
                <a:ea typeface="+mj-ea"/>
              </a:rPr>
              <a:t>Network Module List 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State Encoder Network: </a:t>
            </a:r>
            <a:r>
              <a:rPr lang="ko-KR" altLang="en-US" sz="1200" b="0" dirty="0">
                <a:latin typeface="+mn-lt"/>
                <a:ea typeface="+mj-ea"/>
              </a:rPr>
              <a:t>초기 차량 상태 정보를 인코딩 해주는 </a:t>
            </a:r>
            <a:r>
              <a:rPr lang="en-US" altLang="ko-KR" sz="1200" b="0" dirty="0">
                <a:latin typeface="+mn-lt"/>
                <a:ea typeface="+mj-ea"/>
              </a:rPr>
              <a:t>network (FC Net)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Sequential Backbone Network: </a:t>
            </a:r>
            <a:r>
              <a:rPr lang="ko-KR" altLang="en-US" sz="1200" b="0" dirty="0">
                <a:latin typeface="+mn-lt"/>
                <a:ea typeface="+mj-ea"/>
              </a:rPr>
              <a:t>과거 특정 시점 부터 현재까지 입력된 </a:t>
            </a:r>
            <a:r>
              <a:rPr lang="en-US" altLang="ko-KR" sz="1200" b="0" dirty="0">
                <a:latin typeface="+mn-lt"/>
                <a:ea typeface="+mj-ea"/>
              </a:rPr>
              <a:t>time serial </a:t>
            </a:r>
            <a:r>
              <a:rPr lang="ko-KR" altLang="en-US" sz="1200" b="0" dirty="0">
                <a:latin typeface="+mn-lt"/>
                <a:ea typeface="+mj-ea"/>
              </a:rPr>
              <a:t>제어 </a:t>
            </a:r>
            <a:r>
              <a:rPr lang="ko-KR" altLang="en-US" sz="1200" b="0" dirty="0" err="1">
                <a:latin typeface="+mn-lt"/>
                <a:ea typeface="+mj-ea"/>
              </a:rPr>
              <a:t>입력값을</a:t>
            </a:r>
            <a:r>
              <a:rPr lang="ko-KR" altLang="en-US" sz="1200" b="0" dirty="0">
                <a:latin typeface="+mn-lt"/>
                <a:ea typeface="+mj-ea"/>
              </a:rPr>
              <a:t> 분석하여 동특성을 추출하기 위한 </a:t>
            </a:r>
            <a:r>
              <a:rPr lang="en-US" altLang="ko-KR" sz="1200" b="0" dirty="0">
                <a:latin typeface="+mn-lt"/>
                <a:ea typeface="+mj-ea"/>
              </a:rPr>
              <a:t>network (RNN variants e.g., LSTM, GRU)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Road Surface Encoder Network: </a:t>
            </a:r>
            <a:r>
              <a:rPr lang="ko-KR" altLang="en-US" sz="1200" b="0" dirty="0">
                <a:latin typeface="+mn-lt"/>
                <a:ea typeface="+mj-ea"/>
              </a:rPr>
              <a:t>차량이 주행하고 있는 노면상태를 분석 및 인코딩 해주는 </a:t>
            </a:r>
            <a:r>
              <a:rPr lang="en-US" altLang="ko-KR" sz="1200" b="0" dirty="0">
                <a:latin typeface="+mn-lt"/>
                <a:ea typeface="+mj-ea"/>
              </a:rPr>
              <a:t>network (</a:t>
            </a:r>
            <a:r>
              <a:rPr lang="ko-KR" altLang="en-US" sz="1200" b="0" dirty="0">
                <a:latin typeface="+mn-lt"/>
                <a:ea typeface="+mj-ea"/>
              </a:rPr>
              <a:t>추후 설계 예정</a:t>
            </a:r>
            <a:r>
              <a:rPr lang="en-US" altLang="ko-KR" sz="1200" b="0" dirty="0">
                <a:latin typeface="+mn-lt"/>
                <a:ea typeface="+mj-ea"/>
              </a:rPr>
              <a:t>, </a:t>
            </a:r>
            <a:r>
              <a:rPr lang="ko-KR" altLang="en-US" sz="1200" b="0" dirty="0">
                <a:latin typeface="+mn-lt"/>
                <a:ea typeface="+mj-ea"/>
              </a:rPr>
              <a:t>각 타이어의 접점정보 활용</a:t>
            </a:r>
            <a:r>
              <a:rPr lang="en-US" altLang="ko-KR" sz="1200" b="0" dirty="0">
                <a:latin typeface="+mn-lt"/>
                <a:ea typeface="+mj-ea"/>
              </a:rPr>
              <a:t>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Road-Veh Interaction Backbone Network: </a:t>
            </a:r>
            <a:r>
              <a:rPr lang="ko-KR" altLang="en-US" sz="1200" b="0" dirty="0">
                <a:latin typeface="+mn-lt"/>
                <a:ea typeface="+mj-ea"/>
              </a:rPr>
              <a:t>차량 자체의 </a:t>
            </a:r>
            <a:r>
              <a:rPr lang="ko-KR" altLang="en-US" sz="1200" b="0" dirty="0" err="1">
                <a:latin typeface="+mn-lt"/>
                <a:ea typeface="+mj-ea"/>
              </a:rPr>
              <a:t>동특성</a:t>
            </a:r>
            <a:r>
              <a:rPr lang="en-US" altLang="ko-KR" sz="1200" b="0" dirty="0">
                <a:latin typeface="+mn-lt"/>
                <a:ea typeface="+mj-ea"/>
              </a:rPr>
              <a:t>, </a:t>
            </a:r>
            <a:r>
              <a:rPr lang="ko-KR" altLang="en-US" sz="1200" b="0" dirty="0">
                <a:latin typeface="+mn-lt"/>
                <a:ea typeface="+mj-ea"/>
              </a:rPr>
              <a:t>현재시점의 제어 입력</a:t>
            </a:r>
            <a:r>
              <a:rPr lang="en-US" altLang="ko-KR" sz="1200" b="0" dirty="0">
                <a:latin typeface="+mn-lt"/>
                <a:ea typeface="+mj-ea"/>
              </a:rPr>
              <a:t>, </a:t>
            </a:r>
            <a:r>
              <a:rPr lang="ko-KR" altLang="en-US" sz="1200" b="0" dirty="0">
                <a:latin typeface="+mn-lt"/>
                <a:ea typeface="+mj-ea"/>
              </a:rPr>
              <a:t>노면상태를 분석하여 </a:t>
            </a:r>
            <a:r>
              <a:rPr lang="en-US" altLang="ko-KR" sz="1200" b="0" dirty="0">
                <a:latin typeface="+mn-lt"/>
                <a:ea typeface="+mj-ea"/>
              </a:rPr>
              <a:t>dynamics </a:t>
            </a:r>
            <a:r>
              <a:rPr lang="ko-KR" altLang="en-US" sz="1200" b="0" dirty="0">
                <a:latin typeface="+mn-lt"/>
                <a:ea typeface="+mj-ea"/>
              </a:rPr>
              <a:t>특성을 추출하는 </a:t>
            </a:r>
            <a:r>
              <a:rPr lang="en-US" altLang="ko-KR" sz="1200" b="0" dirty="0">
                <a:latin typeface="+mn-lt"/>
                <a:ea typeface="+mj-ea"/>
              </a:rPr>
              <a:t>network (CNN variants)</a:t>
            </a:r>
          </a:p>
          <a:p>
            <a:pPr lvl="2"/>
            <a:r>
              <a:rPr lang="en-US" altLang="ko-KR" sz="1200" b="0" dirty="0">
                <a:latin typeface="+mn-lt"/>
                <a:ea typeface="+mj-ea"/>
              </a:rPr>
              <a:t>Dynamics Header: hidden state </a:t>
            </a:r>
            <a:r>
              <a:rPr lang="ko-KR" altLang="en-US" sz="1200" b="0" dirty="0">
                <a:latin typeface="+mn-lt"/>
                <a:ea typeface="+mj-ea"/>
              </a:rPr>
              <a:t>로 부터 다음 </a:t>
            </a:r>
            <a:r>
              <a:rPr lang="en-US" altLang="ko-KR" sz="1200" b="0" dirty="0">
                <a:latin typeface="+mn-lt"/>
                <a:ea typeface="+mj-ea"/>
              </a:rPr>
              <a:t>time step</a:t>
            </a:r>
            <a:r>
              <a:rPr lang="ko-KR" altLang="en-US" sz="1200" b="0" dirty="0">
                <a:latin typeface="+mn-lt"/>
                <a:ea typeface="+mj-ea"/>
              </a:rPr>
              <a:t>에서의 차량의 상태정보를 추출해주는 </a:t>
            </a:r>
            <a:r>
              <a:rPr lang="en-US" altLang="ko-KR" sz="1200" b="0" dirty="0">
                <a:latin typeface="+mn-lt"/>
                <a:ea typeface="+mj-ea"/>
              </a:rPr>
              <a:t>output layer (FC Net)</a:t>
            </a:r>
            <a:endParaRPr lang="en-US" altLang="ko-KR" sz="1000" b="0" dirty="0">
              <a:latin typeface="+mn-lt"/>
              <a:ea typeface="+mj-ea"/>
            </a:endParaRPr>
          </a:p>
          <a:p>
            <a:pPr lvl="1"/>
            <a:endParaRPr lang="en-US" altLang="ko-KR" sz="1400" b="0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529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사각형: 둥근 모서리 1049">
            <a:extLst>
              <a:ext uri="{FF2B5EF4-FFF2-40B4-BE49-F238E27FC236}">
                <a16:creationId xmlns:a16="http://schemas.microsoft.com/office/drawing/2014/main" id="{60D64230-8422-5848-5DCC-218C32725388}"/>
              </a:ext>
            </a:extLst>
          </p:cNvPr>
          <p:cNvSpPr/>
          <p:nvPr/>
        </p:nvSpPr>
        <p:spPr>
          <a:xfrm>
            <a:off x="7951161" y="5971119"/>
            <a:ext cx="1136924" cy="606401"/>
          </a:xfrm>
          <a:prstGeom prst="roundRect">
            <a:avLst>
              <a:gd name="adj" fmla="val 7033"/>
            </a:avLst>
          </a:prstGeom>
          <a:solidFill>
            <a:srgbClr val="00B05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6" name="사각형: 둥근 모서리 1045">
            <a:extLst>
              <a:ext uri="{FF2B5EF4-FFF2-40B4-BE49-F238E27FC236}">
                <a16:creationId xmlns:a16="http://schemas.microsoft.com/office/drawing/2014/main" id="{DAC3776E-C4AF-1187-155B-A5DC71559E60}"/>
              </a:ext>
            </a:extLst>
          </p:cNvPr>
          <p:cNvSpPr/>
          <p:nvPr/>
        </p:nvSpPr>
        <p:spPr>
          <a:xfrm>
            <a:off x="7454817" y="4737922"/>
            <a:ext cx="2129613" cy="1024721"/>
          </a:xfrm>
          <a:prstGeom prst="roundRect">
            <a:avLst>
              <a:gd name="adj" fmla="val 10704"/>
            </a:avLst>
          </a:prstGeom>
          <a:solidFill>
            <a:srgbClr val="7030A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A0E5E3E9-3108-71CC-5574-263C71294364}"/>
              </a:ext>
            </a:extLst>
          </p:cNvPr>
          <p:cNvSpPr/>
          <p:nvPr/>
        </p:nvSpPr>
        <p:spPr>
          <a:xfrm>
            <a:off x="5855524" y="4874230"/>
            <a:ext cx="1035814" cy="505129"/>
          </a:xfrm>
          <a:prstGeom prst="roundRect">
            <a:avLst/>
          </a:prstGeom>
          <a:solidFill>
            <a:srgbClr val="FFC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1436A16B-AF73-7E09-79A2-5D96ACD8AC89}"/>
              </a:ext>
            </a:extLst>
          </p:cNvPr>
          <p:cNvSpPr/>
          <p:nvPr/>
        </p:nvSpPr>
        <p:spPr>
          <a:xfrm>
            <a:off x="101600" y="624146"/>
            <a:ext cx="9956800" cy="5609708"/>
          </a:xfrm>
          <a:custGeom>
            <a:avLst/>
            <a:gdLst>
              <a:gd name="connsiteX0" fmla="*/ 5510797 w 9956800"/>
              <a:gd name="connsiteY0" fmla="*/ 0 h 5609708"/>
              <a:gd name="connsiteX1" fmla="*/ 9956800 w 9956800"/>
              <a:gd name="connsiteY1" fmla="*/ 0 h 5609708"/>
              <a:gd name="connsiteX2" fmla="*/ 9956800 w 9956800"/>
              <a:gd name="connsiteY2" fmla="*/ 2404835 h 5609708"/>
              <a:gd name="connsiteX3" fmla="*/ 5597904 w 9956800"/>
              <a:gd name="connsiteY3" fmla="*/ 2404835 h 5609708"/>
              <a:gd name="connsiteX4" fmla="*/ 5597904 w 9956800"/>
              <a:gd name="connsiteY4" fmla="*/ 5609708 h 5609708"/>
              <a:gd name="connsiteX5" fmla="*/ 0 w 9956800"/>
              <a:gd name="connsiteY5" fmla="*/ 5609708 h 5609708"/>
              <a:gd name="connsiteX6" fmla="*/ 0 w 9956800"/>
              <a:gd name="connsiteY6" fmla="*/ 1524156 h 5609708"/>
              <a:gd name="connsiteX7" fmla="*/ 5510797 w 9956800"/>
              <a:gd name="connsiteY7" fmla="*/ 1524156 h 560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56800" h="5609708">
                <a:moveTo>
                  <a:pt x="5510797" y="0"/>
                </a:moveTo>
                <a:lnTo>
                  <a:pt x="9956800" y="0"/>
                </a:lnTo>
                <a:lnTo>
                  <a:pt x="9956800" y="2404835"/>
                </a:lnTo>
                <a:lnTo>
                  <a:pt x="5597904" y="2404835"/>
                </a:lnTo>
                <a:lnTo>
                  <a:pt x="5597904" y="5609708"/>
                </a:lnTo>
                <a:lnTo>
                  <a:pt x="0" y="5609708"/>
                </a:lnTo>
                <a:lnTo>
                  <a:pt x="0" y="1524156"/>
                </a:lnTo>
                <a:lnTo>
                  <a:pt x="5510797" y="1524156"/>
                </a:lnTo>
                <a:close/>
              </a:path>
            </a:pathLst>
          </a:custGeom>
          <a:solidFill>
            <a:srgbClr val="7030A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B0D663F-5A2E-F095-9823-FD222FA066FD}"/>
              </a:ext>
            </a:extLst>
          </p:cNvPr>
          <p:cNvSpPr/>
          <p:nvPr/>
        </p:nvSpPr>
        <p:spPr>
          <a:xfrm>
            <a:off x="5928408" y="1752600"/>
            <a:ext cx="4053786" cy="1146316"/>
          </a:xfrm>
          <a:prstGeom prst="roundRect">
            <a:avLst>
              <a:gd name="adj" fmla="val 7033"/>
            </a:avLst>
          </a:prstGeom>
          <a:solidFill>
            <a:srgbClr val="00B05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C9BAA9F-DC02-B3C8-A795-A8084DD07A64}"/>
              </a:ext>
            </a:extLst>
          </p:cNvPr>
          <p:cNvSpPr/>
          <p:nvPr/>
        </p:nvSpPr>
        <p:spPr>
          <a:xfrm>
            <a:off x="1951522" y="2977405"/>
            <a:ext cx="2372828" cy="3185410"/>
          </a:xfrm>
          <a:prstGeom prst="roundRect">
            <a:avLst>
              <a:gd name="adj" fmla="val 7033"/>
            </a:avLst>
          </a:prstGeom>
          <a:solidFill>
            <a:srgbClr val="0070C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8118FD0-2995-0A43-DEEF-714558913D3A}"/>
              </a:ext>
            </a:extLst>
          </p:cNvPr>
          <p:cNvSpPr/>
          <p:nvPr/>
        </p:nvSpPr>
        <p:spPr>
          <a:xfrm>
            <a:off x="177563" y="2727686"/>
            <a:ext cx="940038" cy="602590"/>
          </a:xfrm>
          <a:prstGeom prst="round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101600" y="609600"/>
            <a:ext cx="10160000" cy="3352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n-lt"/>
                <a:ea typeface="+mj-ea"/>
              </a:rPr>
              <a:t>Network</a:t>
            </a:r>
            <a:r>
              <a:rPr lang="ko-KR" altLang="en-US" sz="1600" dirty="0">
                <a:latin typeface="+mn-lt"/>
                <a:ea typeface="+mj-ea"/>
              </a:rPr>
              <a:t> </a:t>
            </a:r>
            <a:r>
              <a:rPr lang="en-US" altLang="ko-KR" sz="1600" dirty="0">
                <a:latin typeface="+mn-lt"/>
                <a:ea typeface="+mj-ea"/>
              </a:rPr>
              <a:t>Architecture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Overall Architecture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1444619-9000-E44E-DDEB-D3091F7A810C}"/>
              </a:ext>
            </a:extLst>
          </p:cNvPr>
          <p:cNvSpPr/>
          <p:nvPr/>
        </p:nvSpPr>
        <p:spPr>
          <a:xfrm>
            <a:off x="272245" y="2810015"/>
            <a:ext cx="7620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FC Net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D6B8A6-868A-4351-960E-9609F562C158}"/>
              </a:ext>
            </a:extLst>
          </p:cNvPr>
          <p:cNvSpPr/>
          <p:nvPr/>
        </p:nvSpPr>
        <p:spPr>
          <a:xfrm>
            <a:off x="2119432" y="3029695"/>
            <a:ext cx="2037008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LSTM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2A7E8-C319-8112-3FE9-9E75B5477899}"/>
                  </a:ext>
                </a:extLst>
              </p:cNvPr>
              <p:cNvSpPr txBox="1"/>
              <p:nvPr/>
            </p:nvSpPr>
            <p:spPr>
              <a:xfrm>
                <a:off x="73696" y="2394409"/>
                <a:ext cx="115909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ko-KR" alt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C2A7E8-C319-8112-3FE9-9E75B5477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6" y="2394409"/>
                <a:ext cx="1159098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29D3F21-F0FE-2DC6-4E9A-BDF928B2C266}"/>
              </a:ext>
            </a:extLst>
          </p:cNvPr>
          <p:cNvCxnSpPr>
            <a:cxnSpLocks/>
            <a:stCxn id="15" idx="2"/>
            <a:endCxn id="4" idx="0"/>
          </p:cNvCxnSpPr>
          <p:nvPr/>
        </p:nvCxnSpPr>
        <p:spPr>
          <a:xfrm>
            <a:off x="653245" y="2640630"/>
            <a:ext cx="0" cy="16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DB52F98-896D-DFC0-8332-C1E41E328970}"/>
              </a:ext>
            </a:extLst>
          </p:cNvPr>
          <p:cNvSpPr/>
          <p:nvPr/>
        </p:nvSpPr>
        <p:spPr>
          <a:xfrm>
            <a:off x="2119432" y="4181583"/>
            <a:ext cx="2037008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LSTM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9D2572B-3965-4CDE-CFF7-7947CC2221A9}"/>
              </a:ext>
            </a:extLst>
          </p:cNvPr>
          <p:cNvSpPr/>
          <p:nvPr/>
        </p:nvSpPr>
        <p:spPr>
          <a:xfrm>
            <a:off x="2119432" y="5334043"/>
            <a:ext cx="2037008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LSTM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B671E753-DFE4-195C-4ADD-A04368F76E48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>
            <a:off x="1034245" y="2924315"/>
            <a:ext cx="1085187" cy="1371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08BB0CCD-1542-C7BA-AF85-11956F030AC8}"/>
              </a:ext>
            </a:extLst>
          </p:cNvPr>
          <p:cNvCxnSpPr>
            <a:cxnSpLocks/>
            <a:stCxn id="4" idx="3"/>
            <a:endCxn id="27" idx="1"/>
          </p:cNvCxnSpPr>
          <p:nvPr/>
        </p:nvCxnSpPr>
        <p:spPr>
          <a:xfrm>
            <a:off x="1034245" y="2924315"/>
            <a:ext cx="1085187" cy="25240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F87A88D-1197-0900-5030-66A477789F46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034245" y="2924315"/>
            <a:ext cx="1085187" cy="2196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17342BE-0AAA-5401-5FF6-403F75A0A3D7}"/>
                  </a:ext>
                </a:extLst>
              </p:cNvPr>
              <p:cNvSpPr txBox="1"/>
              <p:nvPr/>
            </p:nvSpPr>
            <p:spPr>
              <a:xfrm>
                <a:off x="1011796" y="2628584"/>
                <a:ext cx="11698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700" dirty="0">
                    <a:ea typeface="Cambria Math" panose="02040503050406030204" pitchFamily="18" charset="0"/>
                  </a:rPr>
                  <a:t>Initial state of </a:t>
                </a:r>
                <a14:m>
                  <m:oMath xmlns:m="http://schemas.openxmlformats.org/officeDocument/2006/math"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𝐶𝑒𝑙𝑙</m:t>
                    </m:r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𝑆𝑡𝑎𝑡𝑒</m:t>
                    </m:r>
                  </m:oMath>
                </a14:m>
                <a:r>
                  <a:rPr lang="en-US" altLang="ko-KR" sz="700" b="0" dirty="0">
                    <a:ea typeface="Cambria Math" panose="02040503050406030204" pitchFamily="18" charset="0"/>
                  </a:rPr>
                  <a:t> </a:t>
                </a:r>
              </a:p>
              <a:p>
                <a:pPr algn="ctr"/>
                <a:r>
                  <a:rPr lang="en-US" altLang="ko-KR" sz="700" b="0" dirty="0"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𝐻𝑖𝑑𝑑𝑒𝑛</m:t>
                    </m:r>
                    <m:r>
                      <a:rPr lang="en-US" altLang="ko-KR" sz="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𝑆𝑡𝑎𝑡𝑒</m:t>
                    </m:r>
                  </m:oMath>
                </a14:m>
                <a:endParaRPr lang="en-US" altLang="ko-KR" sz="7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17342BE-0AAA-5401-5FF6-403F75A0A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96" y="2628584"/>
                <a:ext cx="1169831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4A149C-77C3-3321-C0F5-BAE6957CC5D4}"/>
                  </a:ext>
                </a:extLst>
              </p:cNvPr>
              <p:cNvSpPr txBox="1"/>
              <p:nvPr/>
            </p:nvSpPr>
            <p:spPr>
              <a:xfrm>
                <a:off x="3660640" y="3459282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ko-KR" altLang="en-US" sz="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4A149C-77C3-3321-C0F5-BAE6957CC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3459282"/>
                <a:ext cx="592964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0E4A154-88DF-4136-4562-1F252C77F980}"/>
                  </a:ext>
                </a:extLst>
              </p:cNvPr>
              <p:cNvSpPr txBox="1"/>
              <p:nvPr/>
            </p:nvSpPr>
            <p:spPr>
              <a:xfrm>
                <a:off x="2039155" y="3459282"/>
                <a:ext cx="592964" cy="227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ko-KR" altLang="en-US" sz="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0E4A154-88DF-4136-4562-1F252C77F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3459282"/>
                <a:ext cx="592964" cy="2272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89E0A56-8A80-1189-E2B9-2272277BB0FE}"/>
                  </a:ext>
                </a:extLst>
              </p:cNvPr>
              <p:cNvSpPr txBox="1"/>
              <p:nvPr/>
            </p:nvSpPr>
            <p:spPr>
              <a:xfrm>
                <a:off x="3099873" y="3459282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ko-KR" altLang="en-US" sz="8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89E0A56-8A80-1189-E2B9-2272277BB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3459282"/>
                <a:ext cx="592964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02931C7-7A30-4F30-9A5E-6DBF1C387032}"/>
              </a:ext>
            </a:extLst>
          </p:cNvPr>
          <p:cNvCxnSpPr>
            <a:cxnSpLocks/>
            <a:stCxn id="93" idx="0"/>
          </p:cNvCxnSpPr>
          <p:nvPr/>
        </p:nvCxnSpPr>
        <p:spPr>
          <a:xfrm flipV="1">
            <a:off x="2335637" y="3263995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3B30636-C659-D8F4-18A9-310030461C27}"/>
              </a:ext>
            </a:extLst>
          </p:cNvPr>
          <p:cNvCxnSpPr>
            <a:cxnSpLocks/>
            <a:stCxn id="94" idx="0"/>
          </p:cNvCxnSpPr>
          <p:nvPr/>
        </p:nvCxnSpPr>
        <p:spPr>
          <a:xfrm flipV="1">
            <a:off x="3396355" y="3263995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50EEEF4-C1BD-9A91-84F9-899BF007E602}"/>
              </a:ext>
            </a:extLst>
          </p:cNvPr>
          <p:cNvCxnSpPr>
            <a:cxnSpLocks/>
            <a:stCxn id="90" idx="0"/>
          </p:cNvCxnSpPr>
          <p:nvPr/>
        </p:nvCxnSpPr>
        <p:spPr>
          <a:xfrm flipV="1">
            <a:off x="3957122" y="3263995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DA10D9-CF88-DF3D-3168-4BC04352C777}"/>
                  </a:ext>
                </a:extLst>
              </p:cNvPr>
              <p:cNvSpPr txBox="1"/>
              <p:nvPr/>
            </p:nvSpPr>
            <p:spPr>
              <a:xfrm>
                <a:off x="2790655" y="3361638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DA10D9-CF88-DF3D-3168-4BC04352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3361638"/>
                <a:ext cx="150682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0E632DB-8F3E-C8E0-1840-6CCA3891938D}"/>
                  </a:ext>
                </a:extLst>
              </p:cNvPr>
              <p:cNvSpPr txBox="1"/>
              <p:nvPr/>
            </p:nvSpPr>
            <p:spPr>
              <a:xfrm>
                <a:off x="3660640" y="4612466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0E632DB-8F3E-C8E0-1840-6CCA3891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4612466"/>
                <a:ext cx="592964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91ED0-A56E-95B0-6F0A-673FF5ECFD5C}"/>
                  </a:ext>
                </a:extLst>
              </p:cNvPr>
              <p:cNvSpPr txBox="1"/>
              <p:nvPr/>
            </p:nvSpPr>
            <p:spPr>
              <a:xfrm>
                <a:off x="2039155" y="4612466"/>
                <a:ext cx="592964" cy="231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3391ED0-A56E-95B0-6F0A-673FF5EC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4612466"/>
                <a:ext cx="592964" cy="2310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AF5606D-D19D-DCFE-C16D-BE22016CF526}"/>
                  </a:ext>
                </a:extLst>
              </p:cNvPr>
              <p:cNvSpPr txBox="1"/>
              <p:nvPr/>
            </p:nvSpPr>
            <p:spPr>
              <a:xfrm>
                <a:off x="3099873" y="4612466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AF5606D-D19D-DCFE-C16D-BE22016CF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4612466"/>
                <a:ext cx="592964" cy="215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F5692BF-B171-A90F-E399-0A590A47672D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2335637" y="4417179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CFBC3D7-20EF-2A5B-ED17-1686D9F84D32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396355" y="4417179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0A141B5-B988-875F-199C-DFC4F092DBA8}"/>
              </a:ext>
            </a:extLst>
          </p:cNvPr>
          <p:cNvCxnSpPr>
            <a:cxnSpLocks/>
            <a:stCxn id="109" idx="0"/>
          </p:cNvCxnSpPr>
          <p:nvPr/>
        </p:nvCxnSpPr>
        <p:spPr>
          <a:xfrm flipV="1">
            <a:off x="3957122" y="4417179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DD513E9-FE22-5A14-D615-E05D2B03440C}"/>
                  </a:ext>
                </a:extLst>
              </p:cNvPr>
              <p:cNvSpPr txBox="1"/>
              <p:nvPr/>
            </p:nvSpPr>
            <p:spPr>
              <a:xfrm>
                <a:off x="2790655" y="4514822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DD513E9-FE22-5A14-D615-E05D2B034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4514822"/>
                <a:ext cx="150682" cy="1846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27181B-5FDC-E16C-9B58-94D50A2CE6CD}"/>
                  </a:ext>
                </a:extLst>
              </p:cNvPr>
              <p:cNvSpPr txBox="1"/>
              <p:nvPr/>
            </p:nvSpPr>
            <p:spPr>
              <a:xfrm>
                <a:off x="3660640" y="5762644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27181B-5FDC-E16C-9B58-94D50A2CE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5762644"/>
                <a:ext cx="592964" cy="2241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A5A19C9-B0B8-5283-3502-2BE269F8C82A}"/>
                  </a:ext>
                </a:extLst>
              </p:cNvPr>
              <p:cNvSpPr txBox="1"/>
              <p:nvPr/>
            </p:nvSpPr>
            <p:spPr>
              <a:xfrm>
                <a:off x="2039155" y="5762644"/>
                <a:ext cx="592964" cy="239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A5A19C9-B0B8-5283-3502-2BE269F8C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5762644"/>
                <a:ext cx="592964" cy="2398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8780496-BC66-8255-5B54-7745FC1B6ED4}"/>
                  </a:ext>
                </a:extLst>
              </p:cNvPr>
              <p:cNvSpPr txBox="1"/>
              <p:nvPr/>
            </p:nvSpPr>
            <p:spPr>
              <a:xfrm>
                <a:off x="3099873" y="5762644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8780496-BC66-8255-5B54-7745FC1B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5762644"/>
                <a:ext cx="592964" cy="2241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3B1E0109-8654-331A-99C0-07B230B3899B}"/>
              </a:ext>
            </a:extLst>
          </p:cNvPr>
          <p:cNvCxnSpPr>
            <a:cxnSpLocks/>
            <a:stCxn id="117" idx="0"/>
          </p:cNvCxnSpPr>
          <p:nvPr/>
        </p:nvCxnSpPr>
        <p:spPr>
          <a:xfrm flipV="1">
            <a:off x="2335637" y="5567357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F6520C8A-98FD-3D31-2183-DF720E71E2ED}"/>
              </a:ext>
            </a:extLst>
          </p:cNvPr>
          <p:cNvCxnSpPr>
            <a:cxnSpLocks/>
            <a:stCxn id="118" idx="0"/>
          </p:cNvCxnSpPr>
          <p:nvPr/>
        </p:nvCxnSpPr>
        <p:spPr>
          <a:xfrm flipV="1">
            <a:off x="3396355" y="5567357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767FA641-1126-5804-29D7-D2DEB434E4B7}"/>
              </a:ext>
            </a:extLst>
          </p:cNvPr>
          <p:cNvCxnSpPr>
            <a:cxnSpLocks/>
            <a:stCxn id="116" idx="0"/>
          </p:cNvCxnSpPr>
          <p:nvPr/>
        </p:nvCxnSpPr>
        <p:spPr>
          <a:xfrm flipV="1">
            <a:off x="3957122" y="5567357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9758FE5-6146-5BD6-7890-ECA557D7DED5}"/>
                  </a:ext>
                </a:extLst>
              </p:cNvPr>
              <p:cNvSpPr txBox="1"/>
              <p:nvPr/>
            </p:nvSpPr>
            <p:spPr>
              <a:xfrm>
                <a:off x="2790655" y="5665000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9758FE5-6146-5BD6-7890-ECA557D7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5665000"/>
                <a:ext cx="150682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2D0A8581-C18F-3EFA-1567-CFBEC001A594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2335637" y="2831045"/>
            <a:ext cx="0" cy="19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3B2ABB6-E3A6-EBE8-B20B-4AB2C5F12363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3396355" y="2831045"/>
            <a:ext cx="0" cy="19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B536631-8827-75B8-AC44-4C15BBCFEC7F}"/>
              </a:ext>
            </a:extLst>
          </p:cNvPr>
          <p:cNvCxnSpPr>
            <a:cxnSpLocks/>
            <a:endCxn id="152" idx="2"/>
          </p:cNvCxnSpPr>
          <p:nvPr/>
        </p:nvCxnSpPr>
        <p:spPr>
          <a:xfrm flipV="1">
            <a:off x="3957122" y="2831045"/>
            <a:ext cx="0" cy="19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48E45C42-7F29-2D82-798B-B536F7DAEC67}"/>
              </a:ext>
            </a:extLst>
          </p:cNvPr>
          <p:cNvCxnSpPr>
            <a:cxnSpLocks/>
          </p:cNvCxnSpPr>
          <p:nvPr/>
        </p:nvCxnSpPr>
        <p:spPr>
          <a:xfrm flipV="1">
            <a:off x="2335637" y="3986878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9D2409C3-BB20-99C6-641A-5686CB0732F4}"/>
              </a:ext>
            </a:extLst>
          </p:cNvPr>
          <p:cNvCxnSpPr>
            <a:cxnSpLocks/>
          </p:cNvCxnSpPr>
          <p:nvPr/>
        </p:nvCxnSpPr>
        <p:spPr>
          <a:xfrm flipV="1">
            <a:off x="3396355" y="3986878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6F4A3B9-7621-7D9A-9665-1443AA0EAA68}"/>
              </a:ext>
            </a:extLst>
          </p:cNvPr>
          <p:cNvCxnSpPr>
            <a:cxnSpLocks/>
          </p:cNvCxnSpPr>
          <p:nvPr/>
        </p:nvCxnSpPr>
        <p:spPr>
          <a:xfrm flipV="1">
            <a:off x="3957122" y="3986878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6667D182-8B32-35C5-1457-2D973EAE116E}"/>
              </a:ext>
            </a:extLst>
          </p:cNvPr>
          <p:cNvCxnSpPr>
            <a:cxnSpLocks/>
          </p:cNvCxnSpPr>
          <p:nvPr/>
        </p:nvCxnSpPr>
        <p:spPr>
          <a:xfrm flipV="1">
            <a:off x="2335637" y="5137056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56C647BF-942C-F75B-F0CD-C017682A0AA6}"/>
              </a:ext>
            </a:extLst>
          </p:cNvPr>
          <p:cNvCxnSpPr>
            <a:cxnSpLocks/>
          </p:cNvCxnSpPr>
          <p:nvPr/>
        </p:nvCxnSpPr>
        <p:spPr>
          <a:xfrm flipV="1">
            <a:off x="3396355" y="5137056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754391C-5A8A-0A73-7CD5-396990974E94}"/>
              </a:ext>
            </a:extLst>
          </p:cNvPr>
          <p:cNvCxnSpPr>
            <a:cxnSpLocks/>
          </p:cNvCxnSpPr>
          <p:nvPr/>
        </p:nvCxnSpPr>
        <p:spPr>
          <a:xfrm flipV="1">
            <a:off x="3957122" y="5137056"/>
            <a:ext cx="0" cy="19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119CA07-4947-4206-EE83-92E77D56911B}"/>
                  </a:ext>
                </a:extLst>
              </p:cNvPr>
              <p:cNvSpPr txBox="1"/>
              <p:nvPr/>
            </p:nvSpPr>
            <p:spPr>
              <a:xfrm>
                <a:off x="2790655" y="2786454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119CA07-4947-4206-EE83-92E77D569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2786454"/>
                <a:ext cx="150682" cy="1846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2142A50-C004-239C-3720-F534A92A8BF1}"/>
                  </a:ext>
                </a:extLst>
              </p:cNvPr>
              <p:cNvSpPr txBox="1"/>
              <p:nvPr/>
            </p:nvSpPr>
            <p:spPr>
              <a:xfrm>
                <a:off x="2790655" y="3939638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2142A50-C004-239C-3720-F534A92A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3939638"/>
                <a:ext cx="150682" cy="1846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ED320E6-CF26-72D0-FC09-07AAF9D9293A}"/>
                  </a:ext>
                </a:extLst>
              </p:cNvPr>
              <p:cNvSpPr txBox="1"/>
              <p:nvPr/>
            </p:nvSpPr>
            <p:spPr>
              <a:xfrm>
                <a:off x="2790655" y="5089816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ED320E6-CF26-72D0-FC09-07AAF9D92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55" y="5089816"/>
                <a:ext cx="150682" cy="1846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49E54E55-AAEC-D3FD-1234-11935A7654CB}"/>
              </a:ext>
            </a:extLst>
          </p:cNvPr>
          <p:cNvSpPr/>
          <p:nvPr/>
        </p:nvSpPr>
        <p:spPr>
          <a:xfrm>
            <a:off x="2181985" y="2785326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C761515-6B60-E98A-72A5-B6FB006C6AD7}"/>
              </a:ext>
            </a:extLst>
          </p:cNvPr>
          <p:cNvSpPr/>
          <p:nvPr/>
        </p:nvSpPr>
        <p:spPr>
          <a:xfrm>
            <a:off x="3242703" y="2785326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28F9C7A-3E79-286D-BCC0-4C7787C8A0D1}"/>
              </a:ext>
            </a:extLst>
          </p:cNvPr>
          <p:cNvSpPr/>
          <p:nvPr/>
        </p:nvSpPr>
        <p:spPr>
          <a:xfrm>
            <a:off x="3803470" y="2785326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7E7FDBB-17FB-F3AE-19A2-F2BD73ED3CC8}"/>
              </a:ext>
            </a:extLst>
          </p:cNvPr>
          <p:cNvSpPr/>
          <p:nvPr/>
        </p:nvSpPr>
        <p:spPr>
          <a:xfrm>
            <a:off x="2181985" y="3940324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1076F87-5793-07A3-8F2B-88BE9B0DE177}"/>
              </a:ext>
            </a:extLst>
          </p:cNvPr>
          <p:cNvSpPr/>
          <p:nvPr/>
        </p:nvSpPr>
        <p:spPr>
          <a:xfrm>
            <a:off x="3242703" y="3940324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9342072-BB91-E012-9AD4-CEFDCDF2E0D3}"/>
              </a:ext>
            </a:extLst>
          </p:cNvPr>
          <p:cNvSpPr/>
          <p:nvPr/>
        </p:nvSpPr>
        <p:spPr>
          <a:xfrm>
            <a:off x="3803470" y="3940324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52C3172-5018-4423-5614-E92A5CB3D1FF}"/>
              </a:ext>
            </a:extLst>
          </p:cNvPr>
          <p:cNvSpPr/>
          <p:nvPr/>
        </p:nvSpPr>
        <p:spPr>
          <a:xfrm>
            <a:off x="2181985" y="5088130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C7DCC04B-2C0A-DFCD-A658-B6B4CB151E62}"/>
              </a:ext>
            </a:extLst>
          </p:cNvPr>
          <p:cNvSpPr/>
          <p:nvPr/>
        </p:nvSpPr>
        <p:spPr>
          <a:xfrm>
            <a:off x="3242703" y="5088130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11A7105-AC32-96DB-79CA-C414F05C8585}"/>
              </a:ext>
            </a:extLst>
          </p:cNvPr>
          <p:cNvSpPr/>
          <p:nvPr/>
        </p:nvSpPr>
        <p:spPr>
          <a:xfrm>
            <a:off x="3803470" y="5088130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DC6D106-E764-E81A-B170-684B153635C3}"/>
                  </a:ext>
                </a:extLst>
              </p:cNvPr>
              <p:cNvSpPr txBox="1"/>
              <p:nvPr/>
            </p:nvSpPr>
            <p:spPr>
              <a:xfrm>
                <a:off x="3660640" y="2574181"/>
                <a:ext cx="592964" cy="220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𝑠𝑡𝑟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ADC6D106-E764-E81A-B170-684B1536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2574181"/>
                <a:ext cx="592964" cy="2201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6CC615D-7A9B-3064-6018-02A8C3E8B8BA}"/>
                  </a:ext>
                </a:extLst>
              </p:cNvPr>
              <p:cNvSpPr txBox="1"/>
              <p:nvPr/>
            </p:nvSpPr>
            <p:spPr>
              <a:xfrm>
                <a:off x="2039155" y="2574181"/>
                <a:ext cx="592964" cy="235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𝑠𝑡𝑟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6CC615D-7A9B-3064-6018-02A8C3E8B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2574181"/>
                <a:ext cx="592964" cy="2358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C5765B3-F7C9-085D-B18B-5987DF47ADD2}"/>
                  </a:ext>
                </a:extLst>
              </p:cNvPr>
              <p:cNvSpPr txBox="1"/>
              <p:nvPr/>
            </p:nvSpPr>
            <p:spPr>
              <a:xfrm>
                <a:off x="3099873" y="2574181"/>
                <a:ext cx="592964" cy="220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𝑠𝑡𝑟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C5765B3-F7C9-085D-B18B-5987DF47A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2574181"/>
                <a:ext cx="592964" cy="2201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433C021-19B7-5E44-0CC0-E76624C14930}"/>
                  </a:ext>
                </a:extLst>
              </p:cNvPr>
              <p:cNvSpPr txBox="1"/>
              <p:nvPr/>
            </p:nvSpPr>
            <p:spPr>
              <a:xfrm>
                <a:off x="3660640" y="3749189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433C021-19B7-5E44-0CC0-E76624C14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3749189"/>
                <a:ext cx="592964" cy="2154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5957EB0-1800-E488-162D-EEE9AF9F572E}"/>
                  </a:ext>
                </a:extLst>
              </p:cNvPr>
              <p:cNvSpPr txBox="1"/>
              <p:nvPr/>
            </p:nvSpPr>
            <p:spPr>
              <a:xfrm>
                <a:off x="2039155" y="3749189"/>
                <a:ext cx="592964" cy="23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5957EB0-1800-E488-162D-EEE9AF9F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3749189"/>
                <a:ext cx="592964" cy="23884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1AA07EF-620C-2F6C-0E00-6A9164BC8FFD}"/>
                  </a:ext>
                </a:extLst>
              </p:cNvPr>
              <p:cNvSpPr txBox="1"/>
              <p:nvPr/>
            </p:nvSpPr>
            <p:spPr>
              <a:xfrm>
                <a:off x="3099873" y="3749189"/>
                <a:ext cx="59296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𝑎𝑐𝑐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1AA07EF-620C-2F6C-0E00-6A9164BC8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3749189"/>
                <a:ext cx="592964" cy="21544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8187204-28E3-38AF-490A-9D7E774B9C38}"/>
                  </a:ext>
                </a:extLst>
              </p:cNvPr>
              <p:cNvSpPr txBox="1"/>
              <p:nvPr/>
            </p:nvSpPr>
            <p:spPr>
              <a:xfrm>
                <a:off x="3660640" y="4899367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8187204-28E3-38AF-490A-9D7E774B9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40" y="4899367"/>
                <a:ext cx="592964" cy="22416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21C6152-93D1-35E4-0918-09925B9E05FF}"/>
                  </a:ext>
                </a:extLst>
              </p:cNvPr>
              <p:cNvSpPr txBox="1"/>
              <p:nvPr/>
            </p:nvSpPr>
            <p:spPr>
              <a:xfrm>
                <a:off x="2039155" y="4899367"/>
                <a:ext cx="592964" cy="239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21C6152-93D1-35E4-0918-09925B9E0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55" y="4899367"/>
                <a:ext cx="592964" cy="23987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5419DCA-A921-5BF3-8E99-832E6BAE16C6}"/>
                  </a:ext>
                </a:extLst>
              </p:cNvPr>
              <p:cNvSpPr txBox="1"/>
              <p:nvPr/>
            </p:nvSpPr>
            <p:spPr>
              <a:xfrm>
                <a:off x="3099873" y="4899367"/>
                <a:ext cx="592964" cy="224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𝑏𝑟𝑘</m:t>
                          </m:r>
                        </m:sup>
                      </m:sSubSup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25419DCA-A921-5BF3-8E99-832E6BAE1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73" y="4899367"/>
                <a:ext cx="592964" cy="22416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1949E49-78C8-EDF0-4D0E-DD9E3D343F39}"/>
              </a:ext>
            </a:extLst>
          </p:cNvPr>
          <p:cNvSpPr/>
          <p:nvPr/>
        </p:nvSpPr>
        <p:spPr>
          <a:xfrm>
            <a:off x="6086361" y="2421129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D86F1A-C679-0EB1-3B75-FCE05C8FEAE8}"/>
              </a:ext>
            </a:extLst>
          </p:cNvPr>
          <p:cNvSpPr/>
          <p:nvPr/>
        </p:nvSpPr>
        <p:spPr>
          <a:xfrm>
            <a:off x="7781264" y="2421129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526D40-830D-2375-310A-07CF2E4E013C}"/>
              </a:ext>
            </a:extLst>
          </p:cNvPr>
          <p:cNvSpPr/>
          <p:nvPr/>
        </p:nvSpPr>
        <p:spPr>
          <a:xfrm>
            <a:off x="9074487" y="2421129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97915-36EA-EDA0-81AC-7BA98D472D49}"/>
                  </a:ext>
                </a:extLst>
              </p:cNvPr>
              <p:cNvSpPr txBox="1"/>
              <p:nvPr/>
            </p:nvSpPr>
            <p:spPr>
              <a:xfrm>
                <a:off x="9160326" y="2425726"/>
                <a:ext cx="59296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97915-36EA-EDA0-81AC-7BA98D472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326" y="2425726"/>
                <a:ext cx="592964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096500-D541-D798-CDFD-E43EC65D904B}"/>
                  </a:ext>
                </a:extLst>
              </p:cNvPr>
              <p:cNvSpPr txBox="1"/>
              <p:nvPr/>
            </p:nvSpPr>
            <p:spPr>
              <a:xfrm>
                <a:off x="6172200" y="2425726"/>
                <a:ext cx="592964" cy="29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096500-D541-D798-CDFD-E43EC65D9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425726"/>
                <a:ext cx="592964" cy="294376"/>
              </a:xfrm>
              <a:prstGeom prst="rect">
                <a:avLst/>
              </a:prstGeom>
              <a:blipFill>
                <a:blip r:embed="rId26"/>
                <a:stretch>
                  <a:fillRect r="-3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6880EE-95C6-ACBB-53E1-8E020B8CA2AB}"/>
                  </a:ext>
                </a:extLst>
              </p:cNvPr>
              <p:cNvSpPr txBox="1"/>
              <p:nvPr/>
            </p:nvSpPr>
            <p:spPr>
              <a:xfrm>
                <a:off x="7867103" y="2425726"/>
                <a:ext cx="59296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6880EE-95C6-ACBB-53E1-8E020B8CA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103" y="2425726"/>
                <a:ext cx="592964" cy="2769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D9C745-9447-B0A5-A005-59784C300FF2}"/>
                  </a:ext>
                </a:extLst>
              </p:cNvPr>
              <p:cNvSpPr txBox="1"/>
              <p:nvPr/>
            </p:nvSpPr>
            <p:spPr>
              <a:xfrm>
                <a:off x="7037329" y="2323471"/>
                <a:ext cx="1506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D9C745-9447-B0A5-A005-59784C300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329" y="2323471"/>
                <a:ext cx="150682" cy="1846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85C29846-1C4A-6096-644D-545A5819F5EA}"/>
              </a:ext>
            </a:extLst>
          </p:cNvPr>
          <p:cNvCxnSpPr>
            <a:cxnSpLocks/>
            <a:stCxn id="152" idx="3"/>
            <a:endCxn id="10" idx="1"/>
          </p:cNvCxnSpPr>
          <p:nvPr/>
        </p:nvCxnSpPr>
        <p:spPr>
          <a:xfrm flipV="1">
            <a:off x="4110774" y="2444529"/>
            <a:ext cx="1975587" cy="3636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08B8EB4C-6220-6EB6-8B00-B2CF20A3406C}"/>
              </a:ext>
            </a:extLst>
          </p:cNvPr>
          <p:cNvCxnSpPr>
            <a:cxnSpLocks/>
            <a:stCxn id="157" idx="3"/>
            <a:endCxn id="10" idx="1"/>
          </p:cNvCxnSpPr>
          <p:nvPr/>
        </p:nvCxnSpPr>
        <p:spPr>
          <a:xfrm flipV="1">
            <a:off x="4110774" y="2444529"/>
            <a:ext cx="1975587" cy="151865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48A82FA7-92DE-7334-9305-DD1F4003D93E}"/>
              </a:ext>
            </a:extLst>
          </p:cNvPr>
          <p:cNvCxnSpPr>
            <a:cxnSpLocks/>
            <a:stCxn id="160" idx="3"/>
            <a:endCxn id="10" idx="1"/>
          </p:cNvCxnSpPr>
          <p:nvPr/>
        </p:nvCxnSpPr>
        <p:spPr>
          <a:xfrm flipV="1">
            <a:off x="4110774" y="2444529"/>
            <a:ext cx="1975587" cy="26664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EA16A4-BE66-C7C4-0126-A2078F70F61A}"/>
                  </a:ext>
                </a:extLst>
              </p:cNvPr>
              <p:cNvSpPr txBox="1"/>
              <p:nvPr/>
            </p:nvSpPr>
            <p:spPr>
              <a:xfrm>
                <a:off x="4317284" y="2202406"/>
                <a:ext cx="1650327" cy="219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𝑐𝑜𝑛𝑐𝑎𝑡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𝑠𝑡𝑟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𝑏𝑟𝑘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EA16A4-BE66-C7C4-0126-A2078F70F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284" y="2202406"/>
                <a:ext cx="1650327" cy="21941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0D4CE4D-E725-A907-3A5E-157242D04B1C}"/>
              </a:ext>
            </a:extLst>
          </p:cNvPr>
          <p:cNvSpPr/>
          <p:nvPr/>
        </p:nvSpPr>
        <p:spPr>
          <a:xfrm>
            <a:off x="6087682" y="1919702"/>
            <a:ext cx="7620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FC Net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B3A567F-6FD0-80DB-1BB6-BAAC3B775E03}"/>
              </a:ext>
            </a:extLst>
          </p:cNvPr>
          <p:cNvSpPr/>
          <p:nvPr/>
        </p:nvSpPr>
        <p:spPr>
          <a:xfrm>
            <a:off x="7782585" y="1919702"/>
            <a:ext cx="7620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FC Net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7ABE2D20-608F-848D-5226-E8261FDD0B79}"/>
              </a:ext>
            </a:extLst>
          </p:cNvPr>
          <p:cNvSpPr/>
          <p:nvPr/>
        </p:nvSpPr>
        <p:spPr>
          <a:xfrm>
            <a:off x="9075808" y="1919702"/>
            <a:ext cx="7620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FC Net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5EDD9C-BF64-4BA0-CB44-4F7768ED825C}"/>
              </a:ext>
            </a:extLst>
          </p:cNvPr>
          <p:cNvSpPr/>
          <p:nvPr/>
        </p:nvSpPr>
        <p:spPr>
          <a:xfrm>
            <a:off x="6086361" y="1561482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328DE7E-DE4B-C4E9-D97F-E73BF45CA2A1}"/>
              </a:ext>
            </a:extLst>
          </p:cNvPr>
          <p:cNvSpPr/>
          <p:nvPr/>
        </p:nvSpPr>
        <p:spPr>
          <a:xfrm>
            <a:off x="7781264" y="1561482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058F2C3-70F4-613C-8278-7D7F3AFE812D}"/>
              </a:ext>
            </a:extLst>
          </p:cNvPr>
          <p:cNvSpPr/>
          <p:nvPr/>
        </p:nvSpPr>
        <p:spPr>
          <a:xfrm>
            <a:off x="9074487" y="1561482"/>
            <a:ext cx="764642" cy="468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01E64B5-1934-7AB5-654D-6473AEB39F9D}"/>
                  </a:ext>
                </a:extLst>
              </p:cNvPr>
              <p:cNvSpPr txBox="1"/>
              <p:nvPr/>
            </p:nvSpPr>
            <p:spPr>
              <a:xfrm>
                <a:off x="5645697" y="1228408"/>
                <a:ext cx="1645970" cy="29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01E64B5-1934-7AB5-654D-6473AEB39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97" y="1228408"/>
                <a:ext cx="1645970" cy="29437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25E5B6-D625-3946-3613-C0A50DC2A09B}"/>
                  </a:ext>
                </a:extLst>
              </p:cNvPr>
              <p:cNvSpPr txBox="1"/>
              <p:nvPr/>
            </p:nvSpPr>
            <p:spPr>
              <a:xfrm>
                <a:off x="7570520" y="1228408"/>
                <a:ext cx="11861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25E5B6-D625-3946-3613-C0A50DC2A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20" y="1228408"/>
                <a:ext cx="1186130" cy="27699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56E0738-3EF9-2B18-B46E-B6045D897479}"/>
                  </a:ext>
                </a:extLst>
              </p:cNvPr>
              <p:cNvSpPr txBox="1"/>
              <p:nvPr/>
            </p:nvSpPr>
            <p:spPr>
              <a:xfrm>
                <a:off x="8975866" y="1228408"/>
                <a:ext cx="9618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56E0738-3EF9-2B18-B46E-B6045D897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866" y="1228408"/>
                <a:ext cx="961884" cy="27699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915AF85-1768-08B4-85C6-397C0AE7CC98}"/>
              </a:ext>
            </a:extLst>
          </p:cNvPr>
          <p:cNvCxnSpPr>
            <a:cxnSpLocks/>
            <a:stCxn id="10" idx="0"/>
            <a:endCxn id="54" idx="2"/>
          </p:cNvCxnSpPr>
          <p:nvPr/>
        </p:nvCxnSpPr>
        <p:spPr>
          <a:xfrm flipV="1">
            <a:off x="6468682" y="2148302"/>
            <a:ext cx="0" cy="27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4B9AE1D8-93C2-2B67-2AA3-123626F8E685}"/>
              </a:ext>
            </a:extLst>
          </p:cNvPr>
          <p:cNvCxnSpPr>
            <a:cxnSpLocks/>
            <a:stCxn id="11" idx="0"/>
            <a:endCxn id="55" idx="2"/>
          </p:cNvCxnSpPr>
          <p:nvPr/>
        </p:nvCxnSpPr>
        <p:spPr>
          <a:xfrm flipV="1">
            <a:off x="8163585" y="2148302"/>
            <a:ext cx="0" cy="27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7FD3E7C-9168-4D6C-5B19-96F61170C153}"/>
              </a:ext>
            </a:extLst>
          </p:cNvPr>
          <p:cNvCxnSpPr>
            <a:cxnSpLocks/>
            <a:stCxn id="12" idx="0"/>
            <a:endCxn id="56" idx="2"/>
          </p:cNvCxnSpPr>
          <p:nvPr/>
        </p:nvCxnSpPr>
        <p:spPr>
          <a:xfrm flipV="1">
            <a:off x="9456808" y="2148302"/>
            <a:ext cx="0" cy="27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FD4276A-57B4-2A6E-E1D6-70494DE7F794}"/>
              </a:ext>
            </a:extLst>
          </p:cNvPr>
          <p:cNvCxnSpPr>
            <a:cxnSpLocks/>
            <a:stCxn id="54" idx="0"/>
            <a:endCxn id="60" idx="2"/>
          </p:cNvCxnSpPr>
          <p:nvPr/>
        </p:nvCxnSpPr>
        <p:spPr>
          <a:xfrm flipV="1">
            <a:off x="6468682" y="1608282"/>
            <a:ext cx="0" cy="31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953F87D-F2A4-80C2-CD9D-16B7623AC877}"/>
              </a:ext>
            </a:extLst>
          </p:cNvPr>
          <p:cNvCxnSpPr>
            <a:cxnSpLocks/>
            <a:stCxn id="55" idx="0"/>
            <a:endCxn id="61" idx="2"/>
          </p:cNvCxnSpPr>
          <p:nvPr/>
        </p:nvCxnSpPr>
        <p:spPr>
          <a:xfrm flipV="1">
            <a:off x="8163585" y="1608282"/>
            <a:ext cx="0" cy="31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86687D5-FE08-9175-C78B-C4B7107298AC}"/>
              </a:ext>
            </a:extLst>
          </p:cNvPr>
          <p:cNvCxnSpPr>
            <a:cxnSpLocks/>
            <a:stCxn id="56" idx="0"/>
            <a:endCxn id="62" idx="2"/>
          </p:cNvCxnSpPr>
          <p:nvPr/>
        </p:nvCxnSpPr>
        <p:spPr>
          <a:xfrm flipV="1">
            <a:off x="9456808" y="1608282"/>
            <a:ext cx="0" cy="31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EE0F07E-8465-E188-AFF6-78F9B1C7229A}"/>
              </a:ext>
            </a:extLst>
          </p:cNvPr>
          <p:cNvSpPr txBox="1"/>
          <p:nvPr/>
        </p:nvSpPr>
        <p:spPr>
          <a:xfrm>
            <a:off x="68330" y="3092763"/>
            <a:ext cx="1169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ea typeface="Cambria Math" panose="02040503050406030204" pitchFamily="18" charset="0"/>
              </a:rPr>
              <a:t>State Encoder</a:t>
            </a:r>
            <a:endParaRPr lang="en-US" altLang="ko-KR" sz="800" b="0" dirty="0">
              <a:ea typeface="Cambria Math" panose="020405030504060302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81BF333-E3C3-2DDD-A774-F67131E3EBF0}"/>
              </a:ext>
            </a:extLst>
          </p:cNvPr>
          <p:cNvSpPr txBox="1"/>
          <p:nvPr/>
        </p:nvSpPr>
        <p:spPr>
          <a:xfrm>
            <a:off x="2553021" y="5978093"/>
            <a:ext cx="1169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ea typeface="Cambria Math" panose="02040503050406030204" pitchFamily="18" charset="0"/>
              </a:rPr>
              <a:t>Sequential Backbone</a:t>
            </a:r>
            <a:endParaRPr lang="en-US" altLang="ko-KR" sz="800" b="0" dirty="0">
              <a:ea typeface="Cambria Math" panose="020405030504060302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E281DEC-C16A-2C5A-E3B8-FA5909551B1E}"/>
              </a:ext>
            </a:extLst>
          </p:cNvPr>
          <p:cNvSpPr txBox="1"/>
          <p:nvPr/>
        </p:nvSpPr>
        <p:spPr>
          <a:xfrm>
            <a:off x="7370386" y="2694702"/>
            <a:ext cx="1169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ea typeface="Cambria Math" panose="02040503050406030204" pitchFamily="18" charset="0"/>
              </a:rPr>
              <a:t>Dynamics Header</a:t>
            </a:r>
            <a:endParaRPr lang="en-US" altLang="ko-KR" sz="800" b="0" dirty="0"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036B513-DE05-8843-D470-AEECCDDDD6CC}"/>
                  </a:ext>
                </a:extLst>
              </p:cNvPr>
              <p:cNvSpPr txBox="1"/>
              <p:nvPr/>
            </p:nvSpPr>
            <p:spPr>
              <a:xfrm>
                <a:off x="5645697" y="583966"/>
                <a:ext cx="1645970" cy="29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036B513-DE05-8843-D470-AEECCDDD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697" y="583966"/>
                <a:ext cx="1645970" cy="29437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C1EC658-FD4F-B8BF-3880-366C2F03D7C3}"/>
                  </a:ext>
                </a:extLst>
              </p:cNvPr>
              <p:cNvSpPr txBox="1"/>
              <p:nvPr/>
            </p:nvSpPr>
            <p:spPr>
              <a:xfrm>
                <a:off x="7570520" y="583966"/>
                <a:ext cx="11861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C1EC658-FD4F-B8BF-3880-366C2F03D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20" y="583966"/>
                <a:ext cx="1186130" cy="27699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E4F4335-4D6F-ED9E-70FF-CC90F0F827BA}"/>
                  </a:ext>
                </a:extLst>
              </p:cNvPr>
              <p:cNvSpPr txBox="1"/>
              <p:nvPr/>
            </p:nvSpPr>
            <p:spPr>
              <a:xfrm>
                <a:off x="8975866" y="583966"/>
                <a:ext cx="9618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9E4F4335-4D6F-ED9E-70FF-CC90F0F8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866" y="583966"/>
                <a:ext cx="961884" cy="27699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화살표: 오른쪽 124">
            <a:extLst>
              <a:ext uri="{FF2B5EF4-FFF2-40B4-BE49-F238E27FC236}">
                <a16:creationId xmlns:a16="http://schemas.microsoft.com/office/drawing/2014/main" id="{3CA6C08F-5AE2-EFCA-6FD0-7B31AD40FD60}"/>
              </a:ext>
            </a:extLst>
          </p:cNvPr>
          <p:cNvSpPr/>
          <p:nvPr/>
        </p:nvSpPr>
        <p:spPr>
          <a:xfrm>
            <a:off x="9880290" y="1007559"/>
            <a:ext cx="381310" cy="16327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310A3D0-16D9-403D-5992-3786E4DC2091}"/>
              </a:ext>
            </a:extLst>
          </p:cNvPr>
          <p:cNvSpPr txBox="1"/>
          <p:nvPr/>
        </p:nvSpPr>
        <p:spPr>
          <a:xfrm>
            <a:off x="10326811" y="966087"/>
            <a:ext cx="170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Loss Calculation (RMSE etc.)</a:t>
            </a:r>
            <a:endParaRPr lang="ko-KR" alt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9F0F254-9BD0-1F66-F123-86DF59FB804E}"/>
              </a:ext>
            </a:extLst>
          </p:cNvPr>
          <p:cNvSpPr txBox="1"/>
          <p:nvPr/>
        </p:nvSpPr>
        <p:spPr>
          <a:xfrm>
            <a:off x="591100" y="1010532"/>
            <a:ext cx="2372827" cy="246221"/>
          </a:xfrm>
          <a:prstGeom prst="rect">
            <a:avLst/>
          </a:prstGeom>
          <a:solidFill>
            <a:srgbClr val="F4EFF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&lt; Training Phase 1 : </a:t>
            </a:r>
            <a:r>
              <a:rPr lang="ko-KR" altLang="en-US" sz="1000" dirty="0"/>
              <a:t>차체 </a:t>
            </a:r>
            <a:r>
              <a:rPr lang="ko-KR" altLang="en-US" sz="1000" dirty="0" err="1"/>
              <a:t>동특성</a:t>
            </a:r>
            <a:r>
              <a:rPr lang="ko-KR" altLang="en-US" sz="1000" dirty="0"/>
              <a:t> 학습 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7A2352F-9F02-6CF0-23D4-7D05FDBAB4DF}"/>
              </a:ext>
            </a:extLst>
          </p:cNvPr>
          <p:cNvSpPr txBox="1"/>
          <p:nvPr/>
        </p:nvSpPr>
        <p:spPr>
          <a:xfrm>
            <a:off x="591100" y="1366907"/>
            <a:ext cx="2372827" cy="246221"/>
          </a:xfrm>
          <a:prstGeom prst="rect">
            <a:avLst/>
          </a:prstGeom>
          <a:solidFill>
            <a:srgbClr val="F4EFF8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&lt; Training Phase 2 : </a:t>
            </a:r>
            <a:r>
              <a:rPr lang="ko-KR" altLang="en-US" sz="1000" dirty="0"/>
              <a:t>차체 </a:t>
            </a:r>
            <a:r>
              <a:rPr lang="ko-KR" altLang="en-US" sz="1000" dirty="0" err="1"/>
              <a:t>동특성</a:t>
            </a:r>
            <a:r>
              <a:rPr lang="ko-KR" altLang="en-US" sz="1000" dirty="0"/>
              <a:t> 학습 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F6602B5-927E-510B-A041-5CD34C637F81}"/>
              </a:ext>
            </a:extLst>
          </p:cNvPr>
          <p:cNvGrpSpPr/>
          <p:nvPr/>
        </p:nvGrpSpPr>
        <p:grpSpPr>
          <a:xfrm>
            <a:off x="10901051" y="3406391"/>
            <a:ext cx="874552" cy="848117"/>
            <a:chOff x="5967611" y="4274998"/>
            <a:chExt cx="1676953" cy="1626264"/>
          </a:xfrm>
        </p:grpSpPr>
        <p:pic>
          <p:nvPicPr>
            <p:cNvPr id="1028" name="Picture 4" descr="그리드 | 아키수다 Wiki | Fandom">
              <a:extLst>
                <a:ext uri="{FF2B5EF4-FFF2-40B4-BE49-F238E27FC236}">
                  <a16:creationId xmlns:a16="http://schemas.microsoft.com/office/drawing/2014/main" id="{6A07FFE2-FD5A-ADF3-B7F3-BB71C5D2A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611" y="4274998"/>
              <a:ext cx="1676953" cy="162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86A9E312-7438-1054-9817-B3997D05768F}"/>
                </a:ext>
              </a:extLst>
            </p:cNvPr>
            <p:cNvSpPr/>
            <p:nvPr/>
          </p:nvSpPr>
          <p:spPr>
            <a:xfrm>
              <a:off x="6474321" y="5352430"/>
              <a:ext cx="59402" cy="210213"/>
            </a:xfrm>
            <a:prstGeom prst="roundRect">
              <a:avLst/>
            </a:prstGeom>
            <a:solidFill>
              <a:schemeClr val="tx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C244FE3C-6026-DFEB-8F8C-60739F985CDD}"/>
                </a:ext>
              </a:extLst>
            </p:cNvPr>
            <p:cNvSpPr/>
            <p:nvPr/>
          </p:nvSpPr>
          <p:spPr>
            <a:xfrm>
              <a:off x="7010732" y="5352430"/>
              <a:ext cx="59402" cy="210213"/>
            </a:xfrm>
            <a:prstGeom prst="roundRect">
              <a:avLst/>
            </a:prstGeom>
            <a:solidFill>
              <a:schemeClr val="tx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3A1CB239-034D-E775-F79F-5D4F601E1294}"/>
                </a:ext>
              </a:extLst>
            </p:cNvPr>
            <p:cNvSpPr/>
            <p:nvPr/>
          </p:nvSpPr>
          <p:spPr>
            <a:xfrm rot="20700000">
              <a:off x="6474321" y="4497342"/>
              <a:ext cx="59402" cy="210213"/>
            </a:xfrm>
            <a:prstGeom prst="roundRect">
              <a:avLst/>
            </a:prstGeom>
            <a:solidFill>
              <a:schemeClr val="tx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12489396-309C-0151-81D6-602A6B68E1D1}"/>
                </a:ext>
              </a:extLst>
            </p:cNvPr>
            <p:cNvSpPr/>
            <p:nvPr/>
          </p:nvSpPr>
          <p:spPr>
            <a:xfrm rot="20700000">
              <a:off x="7010732" y="4497342"/>
              <a:ext cx="59402" cy="210213"/>
            </a:xfrm>
            <a:prstGeom prst="roundRect">
              <a:avLst/>
            </a:prstGeom>
            <a:solidFill>
              <a:schemeClr val="tx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2250F84-B3A8-683E-0A95-A2EA00E1087B}"/>
              </a:ext>
            </a:extLst>
          </p:cNvPr>
          <p:cNvGrpSpPr/>
          <p:nvPr/>
        </p:nvGrpSpPr>
        <p:grpSpPr>
          <a:xfrm>
            <a:off x="9792978" y="3428018"/>
            <a:ext cx="835822" cy="804862"/>
            <a:chOff x="6478225" y="3202400"/>
            <a:chExt cx="937536" cy="902809"/>
          </a:xfrm>
        </p:grpSpPr>
        <p:pic>
          <p:nvPicPr>
            <p:cNvPr id="181" name="Picture 4" descr="그리드 | 아키수다 Wiki | Fandom">
              <a:extLst>
                <a:ext uri="{FF2B5EF4-FFF2-40B4-BE49-F238E27FC236}">
                  <a16:creationId xmlns:a16="http://schemas.microsoft.com/office/drawing/2014/main" id="{1236D836-39DB-348E-49DC-6ECE9D5432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" t="2517" r="2568" b="2583"/>
            <a:stretch/>
          </p:blipFill>
          <p:spPr bwMode="auto">
            <a:xfrm>
              <a:off x="6478225" y="3202400"/>
              <a:ext cx="937536" cy="902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A2FC3E1-B7D7-6800-41AB-3F8896B7C80C}"/>
                </a:ext>
              </a:extLst>
            </p:cNvPr>
            <p:cNvSpPr/>
            <p:nvPr/>
          </p:nvSpPr>
          <p:spPr>
            <a:xfrm>
              <a:off x="6757706" y="3376878"/>
              <a:ext cx="36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F457F92-D9CB-1819-6AEA-A5B97DCED0FD}"/>
                </a:ext>
              </a:extLst>
            </p:cNvPr>
            <p:cNvSpPr/>
            <p:nvPr/>
          </p:nvSpPr>
          <p:spPr>
            <a:xfrm>
              <a:off x="7068793" y="3376878"/>
              <a:ext cx="36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F7587E7-B5AA-7E92-A0D1-B701C300A4B2}"/>
                </a:ext>
              </a:extLst>
            </p:cNvPr>
            <p:cNvSpPr/>
            <p:nvPr/>
          </p:nvSpPr>
          <p:spPr>
            <a:xfrm>
              <a:off x="6757706" y="3862653"/>
              <a:ext cx="36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4D063AA9-3BA3-F474-83CB-6BF8DB9E3848}"/>
                </a:ext>
              </a:extLst>
            </p:cNvPr>
            <p:cNvSpPr/>
            <p:nvPr/>
          </p:nvSpPr>
          <p:spPr>
            <a:xfrm>
              <a:off x="7068793" y="3862653"/>
              <a:ext cx="36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27" name="직선 화살표 연결선 1026">
            <a:extLst>
              <a:ext uri="{FF2B5EF4-FFF2-40B4-BE49-F238E27FC236}">
                <a16:creationId xmlns:a16="http://schemas.microsoft.com/office/drawing/2014/main" id="{4AFE401F-FFC8-FDB7-F65E-02798602B967}"/>
              </a:ext>
            </a:extLst>
          </p:cNvPr>
          <p:cNvCxnSpPr>
            <a:stCxn id="1028" idx="1"/>
            <a:endCxn id="181" idx="3"/>
          </p:cNvCxnSpPr>
          <p:nvPr/>
        </p:nvCxnSpPr>
        <p:spPr>
          <a:xfrm flipH="1" flipV="1">
            <a:off x="10628800" y="3830449"/>
            <a:ext cx="2722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0739BA04-A1CC-3F09-EC3E-EEDC60616F9C}"/>
              </a:ext>
            </a:extLst>
          </p:cNvPr>
          <p:cNvCxnSpPr>
            <a:cxnSpLocks/>
            <a:stCxn id="181" idx="1"/>
            <a:endCxn id="1058" idx="3"/>
          </p:cNvCxnSpPr>
          <p:nvPr/>
        </p:nvCxnSpPr>
        <p:spPr>
          <a:xfrm flipH="1">
            <a:off x="9507417" y="3830449"/>
            <a:ext cx="2855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8" name="그림 1057">
            <a:extLst>
              <a:ext uri="{FF2B5EF4-FFF2-40B4-BE49-F238E27FC236}">
                <a16:creationId xmlns:a16="http://schemas.microsoft.com/office/drawing/2014/main" id="{A1503292-32BF-52D1-D27F-772B84BF7B7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531830" y="3464929"/>
            <a:ext cx="1975587" cy="731041"/>
          </a:xfrm>
          <a:prstGeom prst="rect">
            <a:avLst/>
          </a:prstGeom>
        </p:spPr>
      </p:pic>
      <p:pic>
        <p:nvPicPr>
          <p:cNvPr id="1063" name="그림 1062">
            <a:extLst>
              <a:ext uri="{FF2B5EF4-FFF2-40B4-BE49-F238E27FC236}">
                <a16:creationId xmlns:a16="http://schemas.microsoft.com/office/drawing/2014/main" id="{B880456C-AEE6-5D3A-0983-94555E5DADA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222178" y="2013129"/>
            <a:ext cx="1877731" cy="8108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A12AE5-BE25-C49E-7A0E-8F3E7BEA2C41}"/>
                  </a:ext>
                </a:extLst>
              </p:cNvPr>
              <p:cNvSpPr txBox="1"/>
              <p:nvPr/>
            </p:nvSpPr>
            <p:spPr>
              <a:xfrm>
                <a:off x="4438956" y="7139107"/>
                <a:ext cx="3699667" cy="411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−∆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𝑠𝑡𝑟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ko-KR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𝑤h𝑒𝑒𝑙</m:t>
                                    </m:r>
                                    <m:r>
                                      <a:rPr lang="en-US" altLang="ko-KR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𝑖𝑠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𝑐𝑜𝑛𝑛𝑒𝑐𝑡𝑒𝑑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𝑠𝑡𝑒𝑒𝑟𝑖𝑛𝑔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𝑐𝑜𝑙𝑢𝑚𝑛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0 (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A12AE5-BE25-C49E-7A0E-8F3E7BEA2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56" y="7139107"/>
                <a:ext cx="3699667" cy="411972"/>
              </a:xfrm>
              <a:prstGeom prst="rect">
                <a:avLst/>
              </a:prstGeom>
              <a:blipFill>
                <a:blip r:embed="rId38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61D4FB-7B21-71C2-6EB0-7C4131EAA4AE}"/>
                  </a:ext>
                </a:extLst>
              </p:cNvPr>
              <p:cNvSpPr txBox="1"/>
              <p:nvPr/>
            </p:nvSpPr>
            <p:spPr>
              <a:xfrm>
                <a:off x="4637793" y="7725368"/>
                <a:ext cx="3301993" cy="370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−∆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𝑤h𝑒𝑒𝑙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𝑖𝑠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𝑐𝑜𝑛𝑛𝑒𝑐𝑡𝑒𝑑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𝑑𝑟𝑖𝑣𝑒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𝑠h𝑎𝑓𝑡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0 (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61D4FB-7B21-71C2-6EB0-7C4131EAA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793" y="7725368"/>
                <a:ext cx="3301993" cy="370486"/>
              </a:xfrm>
              <a:prstGeom prst="rect">
                <a:avLst/>
              </a:prstGeom>
              <a:blipFill>
                <a:blip r:embed="rId39"/>
                <a:stretch>
                  <a:fillRect t="-1639" b="-21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F0B329-800E-9463-4AE7-0641CC309F0F}"/>
                  </a:ext>
                </a:extLst>
              </p:cNvPr>
              <p:cNvSpPr txBox="1"/>
              <p:nvPr/>
            </p:nvSpPr>
            <p:spPr>
              <a:xfrm>
                <a:off x="4537156" y="8394571"/>
                <a:ext cx="3503267" cy="411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−∆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𝑏𝑟𝑘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𝑤h𝑒𝑒𝑙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𝑖𝑠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𝑐𝑜𝑛𝑛𝑒𝑐𝑡𝑒𝑑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𝑏𝑟𝑎𝑘𝑒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𝑠𝑦𝑠𝑡𝑒𝑚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0 (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F0B329-800E-9463-4AE7-0641CC309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156" y="8394571"/>
                <a:ext cx="3503267" cy="411972"/>
              </a:xfrm>
              <a:prstGeom prst="rect">
                <a:avLst/>
              </a:prstGeom>
              <a:blipFill>
                <a:blip r:embed="rId40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정육면체 4">
            <a:extLst>
              <a:ext uri="{FF2B5EF4-FFF2-40B4-BE49-F238E27FC236}">
                <a16:creationId xmlns:a16="http://schemas.microsoft.com/office/drawing/2014/main" id="{F4D14193-D0EE-EF76-7C18-359EF0533D66}"/>
              </a:ext>
            </a:extLst>
          </p:cNvPr>
          <p:cNvSpPr/>
          <p:nvPr/>
        </p:nvSpPr>
        <p:spPr>
          <a:xfrm>
            <a:off x="7012113" y="3143996"/>
            <a:ext cx="135538" cy="1828816"/>
          </a:xfrm>
          <a:prstGeom prst="cube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9113EC-7718-417F-653B-898C5AE4EE38}"/>
                  </a:ext>
                </a:extLst>
              </p:cNvPr>
              <p:cNvSpPr txBox="1"/>
              <p:nvPr/>
            </p:nvSpPr>
            <p:spPr>
              <a:xfrm>
                <a:off x="6097522" y="3225074"/>
                <a:ext cx="551818" cy="3457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−∆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𝑠𝑡𝑟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9113EC-7718-417F-653B-898C5AE4E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22" y="3225074"/>
                <a:ext cx="551818" cy="345736"/>
              </a:xfrm>
              <a:prstGeom prst="rect">
                <a:avLst/>
              </a:prstGeom>
              <a:blipFill>
                <a:blip r:embed="rId41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38C20A9A-673F-E8F6-912C-3CBC6178A170}"/>
              </a:ext>
            </a:extLst>
          </p:cNvPr>
          <p:cNvSpPr/>
          <p:nvPr/>
        </p:nvSpPr>
        <p:spPr>
          <a:xfrm>
            <a:off x="6876429" y="3185913"/>
            <a:ext cx="106221" cy="424058"/>
          </a:xfrm>
          <a:prstGeom prst="leftBrace">
            <a:avLst>
              <a:gd name="adj1" fmla="val 2850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F28733-E3DC-0E7E-6D24-CA5EFB0951BD}"/>
                  </a:ext>
                </a:extLst>
              </p:cNvPr>
              <p:cNvSpPr txBox="1"/>
              <p:nvPr/>
            </p:nvSpPr>
            <p:spPr>
              <a:xfrm>
                <a:off x="6097522" y="3684952"/>
                <a:ext cx="551818" cy="332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−∆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𝑎𝑐𝑐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F28733-E3DC-0E7E-6D24-CA5EFB09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22" y="3684952"/>
                <a:ext cx="551818" cy="332912"/>
              </a:xfrm>
              <a:prstGeom prst="rect">
                <a:avLst/>
              </a:prstGeom>
              <a:blipFill>
                <a:blip r:embed="rId42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41D238D3-DDB6-550C-618A-D4E52277EFA6}"/>
              </a:ext>
            </a:extLst>
          </p:cNvPr>
          <p:cNvSpPr/>
          <p:nvPr/>
        </p:nvSpPr>
        <p:spPr>
          <a:xfrm>
            <a:off x="6876429" y="3639379"/>
            <a:ext cx="106221" cy="424058"/>
          </a:xfrm>
          <a:prstGeom prst="leftBrace">
            <a:avLst>
              <a:gd name="adj1" fmla="val 2850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49BC3D-9378-C713-664A-83E6F01AAF68}"/>
                  </a:ext>
                </a:extLst>
              </p:cNvPr>
              <p:cNvSpPr txBox="1"/>
              <p:nvPr/>
            </p:nvSpPr>
            <p:spPr>
              <a:xfrm>
                <a:off x="6097522" y="4128994"/>
                <a:ext cx="551818" cy="351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−∆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𝑏𝑟𝑘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49BC3D-9378-C713-664A-83E6F01AA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22" y="4128994"/>
                <a:ext cx="551818" cy="351763"/>
              </a:xfrm>
              <a:prstGeom prst="rect">
                <a:avLst/>
              </a:prstGeom>
              <a:blipFill>
                <a:blip r:embed="rId4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왼쪽 중괄호 31">
            <a:extLst>
              <a:ext uri="{FF2B5EF4-FFF2-40B4-BE49-F238E27FC236}">
                <a16:creationId xmlns:a16="http://schemas.microsoft.com/office/drawing/2014/main" id="{A7AE9314-5551-B9DE-C2E9-95CEEFCDC381}"/>
              </a:ext>
            </a:extLst>
          </p:cNvPr>
          <p:cNvSpPr/>
          <p:nvPr/>
        </p:nvSpPr>
        <p:spPr>
          <a:xfrm>
            <a:off x="6876429" y="4092846"/>
            <a:ext cx="106221" cy="424058"/>
          </a:xfrm>
          <a:prstGeom prst="leftBrace">
            <a:avLst>
              <a:gd name="adj1" fmla="val 2850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53725B8-0DDC-9A73-5458-C18E89A40A9F}"/>
              </a:ext>
            </a:extLst>
          </p:cNvPr>
          <p:cNvCxnSpPr>
            <a:stCxn id="6" idx="3"/>
            <a:endCxn id="29" idx="1"/>
          </p:cNvCxnSpPr>
          <p:nvPr/>
        </p:nvCxnSpPr>
        <p:spPr>
          <a:xfrm>
            <a:off x="6649340" y="3397942"/>
            <a:ext cx="227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9FCF01D-3D19-7E2B-C998-8569FCA2637E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>
            <a:off x="6649340" y="3851408"/>
            <a:ext cx="227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994320F-B258-1D21-B510-A6EE98036929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 flipV="1">
            <a:off x="6649340" y="4304875"/>
            <a:ext cx="2270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C4C618F8-C196-D6C0-FDF3-6FAE5246979F}"/>
              </a:ext>
            </a:extLst>
          </p:cNvPr>
          <p:cNvCxnSpPr>
            <a:stCxn id="1063" idx="2"/>
            <a:endCxn id="1028" idx="3"/>
          </p:cNvCxnSpPr>
          <p:nvPr/>
        </p:nvCxnSpPr>
        <p:spPr>
          <a:xfrm rot="16200000" flipH="1">
            <a:off x="10965082" y="3019928"/>
            <a:ext cx="1006483" cy="614559"/>
          </a:xfrm>
          <a:prstGeom prst="bentConnector4">
            <a:avLst>
              <a:gd name="adj1" fmla="val 28934"/>
              <a:gd name="adj2" fmla="val 1372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5426231-C96F-6565-7807-F7F6076CE726}"/>
              </a:ext>
            </a:extLst>
          </p:cNvPr>
          <p:cNvCxnSpPr>
            <a:cxnSpLocks/>
            <a:endCxn id="1058" idx="1"/>
          </p:cNvCxnSpPr>
          <p:nvPr/>
        </p:nvCxnSpPr>
        <p:spPr>
          <a:xfrm>
            <a:off x="7241592" y="3830450"/>
            <a:ext cx="290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634BC34-FD3E-FB8C-AF51-5FDA9FDDD6A0}"/>
                  </a:ext>
                </a:extLst>
              </p:cNvPr>
              <p:cNvSpPr txBox="1"/>
              <p:nvPr/>
            </p:nvSpPr>
            <p:spPr>
              <a:xfrm>
                <a:off x="5759118" y="4607155"/>
                <a:ext cx="399019" cy="200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ko-KR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−∆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𝑡𝑖𝑟𝑒</m:t>
                          </m:r>
                        </m:sup>
                      </m:sSubSup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634BC34-FD3E-FB8C-AF51-5FDA9FDDD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118" y="4607155"/>
                <a:ext cx="399019" cy="200376"/>
              </a:xfrm>
              <a:prstGeom prst="rect">
                <a:avLst/>
              </a:prstGeom>
              <a:blipFill>
                <a:blip r:embed="rId44"/>
                <a:stretch>
                  <a:fillRect l="-10769" t="-3030" r="-3077"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왼쪽 중괄호 71">
            <a:extLst>
              <a:ext uri="{FF2B5EF4-FFF2-40B4-BE49-F238E27FC236}">
                <a16:creationId xmlns:a16="http://schemas.microsoft.com/office/drawing/2014/main" id="{A44663CB-4F08-E744-0842-CFBF2B90570A}"/>
              </a:ext>
            </a:extLst>
          </p:cNvPr>
          <p:cNvSpPr/>
          <p:nvPr/>
        </p:nvSpPr>
        <p:spPr>
          <a:xfrm>
            <a:off x="6876429" y="4548753"/>
            <a:ext cx="106221" cy="424058"/>
          </a:xfrm>
          <a:prstGeom prst="leftBrace">
            <a:avLst>
              <a:gd name="adj1" fmla="val 2850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A3EDF0C-4F22-E574-8921-A2434DA30F2E}"/>
              </a:ext>
            </a:extLst>
          </p:cNvPr>
          <p:cNvCxnSpPr>
            <a:cxnSpLocks/>
            <a:stCxn id="91" idx="3"/>
            <a:endCxn id="72" idx="1"/>
          </p:cNvCxnSpPr>
          <p:nvPr/>
        </p:nvCxnSpPr>
        <p:spPr>
          <a:xfrm>
            <a:off x="6527083" y="4760782"/>
            <a:ext cx="349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FC08D00-F2D0-7BBA-1ECA-67F4ADB0E603}"/>
              </a:ext>
            </a:extLst>
          </p:cNvPr>
          <p:cNvSpPr/>
          <p:nvPr/>
        </p:nvSpPr>
        <p:spPr>
          <a:xfrm>
            <a:off x="5992431" y="4956241"/>
            <a:ext cx="7620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FC Net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EE9C9458-2475-5AB4-7D13-A29F3A85FF8D}"/>
              </a:ext>
            </a:extLst>
          </p:cNvPr>
          <p:cNvCxnSpPr>
            <a:cxnSpLocks/>
            <a:stCxn id="82" idx="0"/>
            <a:endCxn id="91" idx="2"/>
          </p:cNvCxnSpPr>
          <p:nvPr/>
        </p:nvCxnSpPr>
        <p:spPr>
          <a:xfrm flipV="1">
            <a:off x="6373431" y="4783641"/>
            <a:ext cx="0" cy="17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499AAC-EBDF-1B39-37BB-CBCAA351DB01}"/>
              </a:ext>
            </a:extLst>
          </p:cNvPr>
          <p:cNvSpPr/>
          <p:nvPr/>
        </p:nvSpPr>
        <p:spPr>
          <a:xfrm>
            <a:off x="6219779" y="4737922"/>
            <a:ext cx="307304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DBB6500-81F1-7FB8-4BAC-264519359F09}"/>
                  </a:ext>
                </a:extLst>
              </p:cNvPr>
              <p:cNvSpPr txBox="1"/>
              <p:nvPr/>
            </p:nvSpPr>
            <p:spPr>
              <a:xfrm>
                <a:off x="5790387" y="5414231"/>
                <a:ext cx="116608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𝑡𝑖𝑟𝑒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𝑠𝑡𝑎𝑡𝑢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DBB6500-81F1-7FB8-4BAC-264519359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87" y="5414231"/>
                <a:ext cx="1166088" cy="184666"/>
              </a:xfrm>
              <a:prstGeom prst="rect">
                <a:avLst/>
              </a:prstGeom>
              <a:blipFill>
                <a:blip r:embed="rId4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66A34E37-A543-B0EF-1CC5-B63582A968ED}"/>
              </a:ext>
            </a:extLst>
          </p:cNvPr>
          <p:cNvCxnSpPr>
            <a:cxnSpLocks/>
            <a:stCxn id="133" idx="0"/>
            <a:endCxn id="82" idx="2"/>
          </p:cNvCxnSpPr>
          <p:nvPr/>
        </p:nvCxnSpPr>
        <p:spPr>
          <a:xfrm flipV="1">
            <a:off x="6373431" y="5184841"/>
            <a:ext cx="0" cy="22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FB0B4AC-A90B-48B6-D442-749D1D70B24F}"/>
              </a:ext>
            </a:extLst>
          </p:cNvPr>
          <p:cNvSpPr txBox="1"/>
          <p:nvPr/>
        </p:nvSpPr>
        <p:spPr>
          <a:xfrm>
            <a:off x="5533140" y="5620700"/>
            <a:ext cx="1680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900" dirty="0">
                <a:ea typeface="Cambria Math" panose="02040503050406030204" pitchFamily="18" charset="0"/>
              </a:rPr>
              <a:t>Friction Coefficient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900" dirty="0">
                <a:ea typeface="Cambria Math" panose="02040503050406030204" pitchFamily="18" charset="0"/>
              </a:rPr>
              <a:t>Side slip angle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900" dirty="0">
                <a:ea typeface="Cambria Math" panose="02040503050406030204" pitchFamily="18" charset="0"/>
              </a:rPr>
              <a:t>Normal direction of the CP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900" b="0" dirty="0">
                <a:ea typeface="Cambria Math" panose="02040503050406030204" pitchFamily="18" charset="0"/>
              </a:rPr>
              <a:t>Normal </a:t>
            </a:r>
            <a:r>
              <a:rPr lang="en-US" altLang="ko-KR" sz="900" dirty="0">
                <a:ea typeface="Cambria Math" panose="02040503050406030204" pitchFamily="18" charset="0"/>
              </a:rPr>
              <a:t>force at the CP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900" b="0" dirty="0" err="1">
                <a:ea typeface="Cambria Math" panose="02040503050406030204" pitchFamily="18" charset="0"/>
              </a:rPr>
              <a:t>Etc</a:t>
            </a:r>
            <a:r>
              <a:rPr lang="en-US" altLang="ko-KR" sz="900" b="0" dirty="0">
                <a:ea typeface="Cambria Math" panose="02040503050406030204" pitchFamily="18" charset="0"/>
              </a:rPr>
              <a:t> …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900" b="0" dirty="0">
              <a:ea typeface="Cambria Math" panose="020405030504060302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3D0D89B-64CC-0E94-80C5-6CF515610505}"/>
              </a:ext>
            </a:extLst>
          </p:cNvPr>
          <p:cNvSpPr txBox="1"/>
          <p:nvPr/>
        </p:nvSpPr>
        <p:spPr>
          <a:xfrm>
            <a:off x="5187018" y="6403825"/>
            <a:ext cx="23728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/>
              <a:t>실제 차량에서 취득 가능한 정보에 대한 논의 필요</a:t>
            </a:r>
            <a:endParaRPr lang="en-US" altLang="ko-KR" sz="800" dirty="0"/>
          </a:p>
          <a:p>
            <a:pPr algn="ctr"/>
            <a:r>
              <a:rPr lang="en-US" altLang="ko-KR" sz="800" dirty="0"/>
              <a:t>( CP = Contact Point)</a:t>
            </a:r>
            <a:endParaRPr lang="ko-KR" altLang="en-US" sz="8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B52EF71-071A-D303-A506-2B52CFF5018D}"/>
              </a:ext>
            </a:extLst>
          </p:cNvPr>
          <p:cNvSpPr txBox="1"/>
          <p:nvPr/>
        </p:nvSpPr>
        <p:spPr>
          <a:xfrm>
            <a:off x="5450889" y="5199715"/>
            <a:ext cx="18450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0" dirty="0">
                <a:latin typeface="+mn-lt"/>
                <a:ea typeface="+mj-ea"/>
              </a:rPr>
              <a:t>Road Surface Encoder</a:t>
            </a:r>
            <a:endParaRPr lang="en-US" altLang="ko-KR" sz="800" b="0" dirty="0">
              <a:ea typeface="Cambria Math" panose="02040503050406030204" pitchFamily="18" charset="0"/>
            </a:endParaRPr>
          </a:p>
        </p:txBody>
      </p:sp>
      <p:sp>
        <p:nvSpPr>
          <p:cNvPr id="1037" name="사각형: 둥근 모서리 1036">
            <a:extLst>
              <a:ext uri="{FF2B5EF4-FFF2-40B4-BE49-F238E27FC236}">
                <a16:creationId xmlns:a16="http://schemas.microsoft.com/office/drawing/2014/main" id="{50A05246-72C7-1D97-6727-774B3C62A3FD}"/>
              </a:ext>
            </a:extLst>
          </p:cNvPr>
          <p:cNvSpPr/>
          <p:nvPr/>
        </p:nvSpPr>
        <p:spPr>
          <a:xfrm>
            <a:off x="7597082" y="4904004"/>
            <a:ext cx="1845083" cy="59142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Convolutional 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Neural Networks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345100A6-4A0D-EC78-CE34-8679E9D3318B}"/>
              </a:ext>
            </a:extLst>
          </p:cNvPr>
          <p:cNvCxnSpPr>
            <a:stCxn id="1058" idx="2"/>
            <a:endCxn id="1037" idx="0"/>
          </p:cNvCxnSpPr>
          <p:nvPr/>
        </p:nvCxnSpPr>
        <p:spPr>
          <a:xfrm>
            <a:off x="8519624" y="4195970"/>
            <a:ext cx="0" cy="70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617E65C-BACC-F99D-2E84-3F00508B1AD7}"/>
              </a:ext>
            </a:extLst>
          </p:cNvPr>
          <p:cNvSpPr txBox="1"/>
          <p:nvPr/>
        </p:nvSpPr>
        <p:spPr>
          <a:xfrm>
            <a:off x="7597081" y="5495425"/>
            <a:ext cx="18450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0" dirty="0">
                <a:latin typeface="+mn-lt"/>
                <a:ea typeface="+mj-ea"/>
              </a:rPr>
              <a:t>Road-Veh Interaction Backbone</a:t>
            </a:r>
            <a:endParaRPr lang="en-US" altLang="ko-KR" sz="800" b="0" dirty="0">
              <a:ea typeface="Cambria Math" panose="02040503050406030204" pitchFamily="18" charset="0"/>
            </a:endParaRPr>
          </a:p>
        </p:txBody>
      </p:sp>
      <p:sp>
        <p:nvSpPr>
          <p:cNvPr id="1049" name="사각형: 둥근 모서리 1048">
            <a:extLst>
              <a:ext uri="{FF2B5EF4-FFF2-40B4-BE49-F238E27FC236}">
                <a16:creationId xmlns:a16="http://schemas.microsoft.com/office/drawing/2014/main" id="{0D312FAB-9530-8A7A-0CC7-26952D7F7B2B}"/>
              </a:ext>
            </a:extLst>
          </p:cNvPr>
          <p:cNvSpPr/>
          <p:nvPr/>
        </p:nvSpPr>
        <p:spPr>
          <a:xfrm>
            <a:off x="8138623" y="6074152"/>
            <a:ext cx="762000" cy="2286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FC Net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0793D278-C269-EDB4-1B1A-98A432EC0979}"/>
              </a:ext>
            </a:extLst>
          </p:cNvPr>
          <p:cNvSpPr txBox="1"/>
          <p:nvPr/>
        </p:nvSpPr>
        <p:spPr>
          <a:xfrm>
            <a:off x="7934708" y="6355499"/>
            <a:ext cx="1169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ea typeface="Cambria Math" panose="02040503050406030204" pitchFamily="18" charset="0"/>
              </a:rPr>
              <a:t>Dynamics Header</a:t>
            </a:r>
            <a:endParaRPr lang="en-US" altLang="ko-KR" sz="800" b="0" dirty="0">
              <a:ea typeface="Cambria Math" panose="02040503050406030204" pitchFamily="18" charset="0"/>
            </a:endParaRPr>
          </a:p>
        </p:txBody>
      </p: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34A7D22E-7466-0EC1-B00E-7C92B995865F}"/>
              </a:ext>
            </a:extLst>
          </p:cNvPr>
          <p:cNvCxnSpPr>
            <a:cxnSpLocks/>
            <a:stCxn id="1046" idx="2"/>
            <a:endCxn id="1049" idx="0"/>
          </p:cNvCxnSpPr>
          <p:nvPr/>
        </p:nvCxnSpPr>
        <p:spPr>
          <a:xfrm flipH="1">
            <a:off x="8519623" y="5762643"/>
            <a:ext cx="1" cy="311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FB2D03E0-4C57-2DD8-4BD7-2414968902A7}"/>
                  </a:ext>
                </a:extLst>
              </p:cNvPr>
              <p:cNvSpPr txBox="1"/>
              <p:nvPr/>
            </p:nvSpPr>
            <p:spPr>
              <a:xfrm>
                <a:off x="9784075" y="4484155"/>
                <a:ext cx="9618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FB2D03E0-4C57-2DD8-4BD7-24149689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075" y="4484155"/>
                <a:ext cx="961884" cy="276999"/>
              </a:xfrm>
              <a:prstGeom prst="rect">
                <a:avLst/>
              </a:prstGeom>
              <a:blipFill>
                <a:blip r:embed="rId46"/>
                <a:stretch>
                  <a:fillRect r="-5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1101C981-8971-9639-B05C-EF8ADE397B17}"/>
                  </a:ext>
                </a:extLst>
              </p:cNvPr>
              <p:cNvSpPr txBox="1"/>
              <p:nvPr/>
            </p:nvSpPr>
            <p:spPr>
              <a:xfrm>
                <a:off x="9784075" y="5065366"/>
                <a:ext cx="9618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1101C981-8971-9639-B05C-EF8ADE397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075" y="5065366"/>
                <a:ext cx="961884" cy="276999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0" name="화살표: 오른쪽 1069">
            <a:extLst>
              <a:ext uri="{FF2B5EF4-FFF2-40B4-BE49-F238E27FC236}">
                <a16:creationId xmlns:a16="http://schemas.microsoft.com/office/drawing/2014/main" id="{005965A5-9BC6-CF9D-6835-F3A38BB841E0}"/>
              </a:ext>
            </a:extLst>
          </p:cNvPr>
          <p:cNvSpPr/>
          <p:nvPr/>
        </p:nvSpPr>
        <p:spPr>
          <a:xfrm>
            <a:off x="10619166" y="4858559"/>
            <a:ext cx="381310" cy="16327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9BBA9C54-C68A-347B-581D-84D4DB1BD59F}"/>
              </a:ext>
            </a:extLst>
          </p:cNvPr>
          <p:cNvSpPr txBox="1"/>
          <p:nvPr/>
        </p:nvSpPr>
        <p:spPr>
          <a:xfrm>
            <a:off x="11065687" y="4740143"/>
            <a:ext cx="10162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Loss Function </a:t>
            </a:r>
          </a:p>
          <a:p>
            <a:pPr algn="ctr"/>
            <a:r>
              <a:rPr lang="en-US" altLang="ko-KR" sz="1000" dirty="0"/>
              <a:t>For 3D </a:t>
            </a:r>
            <a:r>
              <a:rPr lang="en-US" altLang="ko-KR" sz="1000" dirty="0" err="1"/>
              <a:t>IoU</a:t>
            </a:r>
            <a:endParaRPr lang="en-US" altLang="ko-KR" sz="1000" dirty="0"/>
          </a:p>
        </p:txBody>
      </p:sp>
      <p:cxnSp>
        <p:nvCxnSpPr>
          <p:cNvPr id="1084" name="연결선: 꺾임 1083">
            <a:extLst>
              <a:ext uri="{FF2B5EF4-FFF2-40B4-BE49-F238E27FC236}">
                <a16:creationId xmlns:a16="http://schemas.microsoft.com/office/drawing/2014/main" id="{F53FE792-7249-3826-F02C-85F9973EDB20}"/>
              </a:ext>
            </a:extLst>
          </p:cNvPr>
          <p:cNvCxnSpPr>
            <a:stCxn id="1049" idx="3"/>
            <a:endCxn id="1061" idx="1"/>
          </p:cNvCxnSpPr>
          <p:nvPr/>
        </p:nvCxnSpPr>
        <p:spPr>
          <a:xfrm flipV="1">
            <a:off x="8900623" y="4622655"/>
            <a:ext cx="883452" cy="1565797"/>
          </a:xfrm>
          <a:prstGeom prst="bentConnector3">
            <a:avLst>
              <a:gd name="adj1" fmla="val 853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0" name="Picture 2" descr="e IoU and centre deviation in 3D. | Download Scientific Diagram">
            <a:extLst>
              <a:ext uri="{FF2B5EF4-FFF2-40B4-BE49-F238E27FC236}">
                <a16:creationId xmlns:a16="http://schemas.microsoft.com/office/drawing/2014/main" id="{8C95C51E-AFF6-BE18-BADC-02950BC7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481" y="5620700"/>
            <a:ext cx="2103289" cy="7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90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Training Pipeline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5B3C04-B565-7717-2D56-DA380651493E}"/>
              </a:ext>
            </a:extLst>
          </p:cNvPr>
          <p:cNvGrpSpPr/>
          <p:nvPr/>
        </p:nvGrpSpPr>
        <p:grpSpPr>
          <a:xfrm>
            <a:off x="6362700" y="1978166"/>
            <a:ext cx="329916" cy="329916"/>
            <a:chOff x="8748396" y="656203"/>
            <a:chExt cx="383845" cy="3838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652400C-0843-B449-2C3E-F9D94DF5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3BF233-53FC-5C65-A9C0-FB8A09079493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52936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Problem Definition</a:t>
            </a:r>
          </a:p>
          <a:p>
            <a:pPr marL="457200" indent="-457200">
              <a:lnSpc>
                <a:spcPct val="150000"/>
              </a:lnSpc>
              <a:buFontTx/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Overall Architecture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Training Pipeline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+mn-ea"/>
                <a:ea typeface="+mn-ea"/>
              </a:rPr>
              <a:t>Progress Report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Future Plan</a:t>
            </a:r>
          </a:p>
          <a:p>
            <a:pPr marL="457200" indent="-457200">
              <a:lnSpc>
                <a:spcPct val="150000"/>
              </a:lnSpc>
              <a:buAutoNum type="romanUcPeriod"/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F1ED66-9289-7B63-B06B-7283A3F7FBA0}"/>
              </a:ext>
            </a:extLst>
          </p:cNvPr>
          <p:cNvGrpSpPr/>
          <p:nvPr/>
        </p:nvGrpSpPr>
        <p:grpSpPr>
          <a:xfrm>
            <a:off x="6362700" y="2529099"/>
            <a:ext cx="329916" cy="329916"/>
            <a:chOff x="8748396" y="656203"/>
            <a:chExt cx="383845" cy="38384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7784FB-C0A9-394A-CD46-1EA7BEF3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02E2F0E-C88C-FBCB-D9A6-22459AD19970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64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L Theme - Official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VDC Lab Theme - Official</Template>
  <TotalTime>61746</TotalTime>
  <Words>1287</Words>
  <Application>Microsoft Office PowerPoint</Application>
  <PresentationFormat>와이드스크린</PresentationFormat>
  <Paragraphs>269</Paragraphs>
  <Slides>16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굴림</vt:lpstr>
      <vt:lpstr>나눔바른고딕</vt:lpstr>
      <vt:lpstr>맑은 고딕</vt:lpstr>
      <vt:lpstr>Arial</vt:lpstr>
      <vt:lpstr>Calibri</vt:lpstr>
      <vt:lpstr>Cambria Math</vt:lpstr>
      <vt:lpstr>Courier New</vt:lpstr>
      <vt:lpstr>Wingdings</vt:lpstr>
      <vt:lpstr>Wingdings 2</vt:lpstr>
      <vt:lpstr>ASL Theme - Official</vt:lpstr>
      <vt:lpstr>PowerPoint 프레젠테이션</vt:lpstr>
      <vt:lpstr>Outline</vt:lpstr>
      <vt:lpstr>PowerPoint 프레젠테이션</vt:lpstr>
      <vt:lpstr>Problem Definition</vt:lpstr>
      <vt:lpstr>PowerPoint 프레젠테이션</vt:lpstr>
      <vt:lpstr>Overall Architecture</vt:lpstr>
      <vt:lpstr>Overall Architecture</vt:lpstr>
      <vt:lpstr>PowerPoint 프레젠테이션</vt:lpstr>
      <vt:lpstr>PowerPoint 프레젠테이션</vt:lpstr>
      <vt:lpstr>PowerPoint 프레젠테이션</vt:lpstr>
      <vt:lpstr>Introduction</vt:lpstr>
      <vt:lpstr>Introduction</vt:lpstr>
      <vt:lpstr>Introduction</vt:lpstr>
      <vt:lpstr>Introduction</vt:lpstr>
      <vt:lpstr>PowerPoint 프레젠테이션</vt:lpstr>
      <vt:lpstr>To 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Extended Single Particle Model (ESPM)</dc:title>
  <dc:creator>Kemper</dc:creator>
  <cp:lastModifiedBy>형석 전</cp:lastModifiedBy>
  <cp:revision>2090</cp:revision>
  <cp:lastPrinted>2023-11-10T07:05:50Z</cp:lastPrinted>
  <dcterms:created xsi:type="dcterms:W3CDTF">2006-08-16T00:00:00Z</dcterms:created>
  <dcterms:modified xsi:type="dcterms:W3CDTF">2024-05-19T15:22:25Z</dcterms:modified>
</cp:coreProperties>
</file>